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5.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8.jpg" ContentType="image/jpeg"/>
  <Override PartName="/ppt/media/image49.jpg" ContentType="image/jpeg"/>
  <Override PartName="/ppt/media/image5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6"/>
  </p:notesMasterIdLst>
  <p:sldIdLst>
    <p:sldId id="256" r:id="rId2"/>
    <p:sldId id="257" r:id="rId3"/>
    <p:sldId id="314" r:id="rId4"/>
    <p:sldId id="315" r:id="rId5"/>
    <p:sldId id="316" r:id="rId6"/>
    <p:sldId id="317" r:id="rId7"/>
    <p:sldId id="335" r:id="rId8"/>
    <p:sldId id="260" r:id="rId9"/>
    <p:sldId id="327" r:id="rId10"/>
    <p:sldId id="325" r:id="rId11"/>
    <p:sldId id="326" r:id="rId12"/>
    <p:sldId id="309" r:id="rId13"/>
    <p:sldId id="311" r:id="rId14"/>
    <p:sldId id="312" r:id="rId15"/>
    <p:sldId id="332" r:id="rId16"/>
    <p:sldId id="310" r:id="rId17"/>
    <p:sldId id="261" r:id="rId18"/>
    <p:sldId id="262" r:id="rId19"/>
    <p:sldId id="263" r:id="rId20"/>
    <p:sldId id="267" r:id="rId21"/>
    <p:sldId id="333" r:id="rId22"/>
    <p:sldId id="318" r:id="rId23"/>
    <p:sldId id="319" r:id="rId24"/>
    <p:sldId id="320" r:id="rId25"/>
    <p:sldId id="272" r:id="rId26"/>
    <p:sldId id="274" r:id="rId27"/>
    <p:sldId id="268" r:id="rId28"/>
    <p:sldId id="273" r:id="rId29"/>
    <p:sldId id="275" r:id="rId30"/>
    <p:sldId id="304" r:id="rId31"/>
    <p:sldId id="276" r:id="rId32"/>
    <p:sldId id="306" r:id="rId33"/>
    <p:sldId id="277" r:id="rId34"/>
    <p:sldId id="278" r:id="rId35"/>
    <p:sldId id="279" r:id="rId36"/>
    <p:sldId id="281" r:id="rId37"/>
    <p:sldId id="322" r:id="rId38"/>
    <p:sldId id="323" r:id="rId39"/>
    <p:sldId id="324" r:id="rId40"/>
    <p:sldId id="307" r:id="rId41"/>
    <p:sldId id="280" r:id="rId42"/>
    <p:sldId id="282" r:id="rId43"/>
    <p:sldId id="305" r:id="rId44"/>
    <p:sldId id="288" r:id="rId45"/>
    <p:sldId id="293" r:id="rId46"/>
    <p:sldId id="289" r:id="rId47"/>
    <p:sldId id="291" r:id="rId48"/>
    <p:sldId id="292" r:id="rId49"/>
    <p:sldId id="296" r:id="rId50"/>
    <p:sldId id="297" r:id="rId51"/>
    <p:sldId id="299" r:id="rId52"/>
    <p:sldId id="298" r:id="rId53"/>
    <p:sldId id="301" r:id="rId54"/>
    <p:sldId id="30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46870-690E-4C00-8706-5AE73B82E68B}"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431FC2-0894-495E-941D-4A83F4DC4A3F}" type="slidenum">
              <a:rPr lang="en-US" smtClean="0"/>
              <a:t>‹#›</a:t>
            </a:fld>
            <a:endParaRPr lang="en-US"/>
          </a:p>
        </p:txBody>
      </p:sp>
    </p:spTree>
    <p:extLst>
      <p:ext uri="{BB962C8B-B14F-4D97-AF65-F5344CB8AC3E}">
        <p14:creationId xmlns:p14="http://schemas.microsoft.com/office/powerpoint/2010/main" val="1382967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431FC2-0894-495E-941D-4A83F4DC4A3F}" type="slidenum">
              <a:rPr lang="en-US" smtClean="0"/>
              <a:t>21</a:t>
            </a:fld>
            <a:endParaRPr lang="en-US"/>
          </a:p>
        </p:txBody>
      </p:sp>
    </p:spTree>
    <p:extLst>
      <p:ext uri="{BB962C8B-B14F-4D97-AF65-F5344CB8AC3E}">
        <p14:creationId xmlns:p14="http://schemas.microsoft.com/office/powerpoint/2010/main" val="68563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7C18A6-AEDB-47E5-AE53-793A96C329BC}"/>
              </a:ext>
            </a:extLst>
          </p:cNvPr>
          <p:cNvSpPr>
            <a:spLocks noGrp="1" noChangeArrowheads="1"/>
          </p:cNvSpPr>
          <p:nvPr>
            <p:ph type="sldNum" sz="quarter" idx="5"/>
          </p:nvPr>
        </p:nvSpPr>
        <p:spPr>
          <a:ln/>
        </p:spPr>
        <p:txBody>
          <a:bodyPr/>
          <a:lstStyle/>
          <a:p>
            <a:fld id="{B9C675A5-3918-4CC8-B7A8-9479AB45A06F}" type="slidenum">
              <a:rPr lang="en-AU" altLang="en-US"/>
              <a:pPr/>
              <a:t>37</a:t>
            </a:fld>
            <a:endParaRPr lang="en-AU" altLang="en-US"/>
          </a:p>
        </p:txBody>
      </p:sp>
      <p:sp>
        <p:nvSpPr>
          <p:cNvPr id="99330" name="Rectangle 2">
            <a:extLst>
              <a:ext uri="{FF2B5EF4-FFF2-40B4-BE49-F238E27FC236}">
                <a16:creationId xmlns:a16="http://schemas.microsoft.com/office/drawing/2014/main" id="{F82F5A97-DC5B-4EA9-B8E5-0C791285016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91325B83-7FF0-456E-9C87-9DC21FBCEF11}"/>
              </a:ext>
            </a:extLst>
          </p:cNvPr>
          <p:cNvSpPr>
            <a:spLocks noGrp="1" noChangeArrowheads="1"/>
          </p:cNvSpPr>
          <p:nvPr>
            <p:ph type="body" idx="1"/>
          </p:nvPr>
        </p:nvSpPr>
        <p:spPr/>
        <p:txBody>
          <a:bodyPr/>
          <a:lstStyle/>
          <a:p>
            <a:pPr marL="228600" indent="-228600"/>
            <a:r>
              <a:rPr lang="en-US" altLang="en-US"/>
              <a:t>The One-Time Pad is an evolution of the Vernham cipher, which was invented by Gilbert Vernham in 1918, and used a long tape of random letters to encrypt the message. An Army Signal Corp officer, Joseph Mauborgne, proposed an improvement using a random key that was truly as long as the message, with no repetitions, which thus totally obscures the original message. </a:t>
            </a:r>
            <a:r>
              <a:rPr lang="en-US" altLang="en-US">
                <a:latin typeface="Times-Roman" charset="0"/>
              </a:rPr>
              <a:t>It produces random output that bears no statistical relationship to the plaintext. Because the ciphertext contains no information whatsoever about the plaintext, there is simply no way to break the code, s</a:t>
            </a:r>
            <a:r>
              <a:rPr lang="en-US" altLang="en-US"/>
              <a:t>ince any plaintext can be mapped to any ciphertext given some key. </a:t>
            </a:r>
          </a:p>
          <a:p>
            <a:pPr marL="228600" indent="-228600"/>
            <a:r>
              <a:rPr lang="en-US" altLang="en-US">
                <a:latin typeface="Times-Roman" charset="0"/>
              </a:rPr>
              <a:t>The one-time pad offers complete security but, in practice, has two fundamental difficulties:</a:t>
            </a:r>
            <a:r>
              <a:rPr lang="en-US" altLang="en-US">
                <a:latin typeface="Helvetica" panose="020B0604020202020204" pitchFamily="34" charset="0"/>
              </a:rPr>
              <a:t> </a:t>
            </a:r>
          </a:p>
          <a:p>
            <a:pPr marL="228600" indent="-228600">
              <a:buFont typeface="Times" panose="02020603050405020304" pitchFamily="18" charset="0"/>
              <a:buAutoNum type="arabicPeriod"/>
            </a:pPr>
            <a:r>
              <a:rPr lang="en-US" altLang="en-US">
                <a:latin typeface="Times-Roman" charset="0"/>
              </a:rPr>
              <a:t>There is the practical problem of making large quantities of random keys. </a:t>
            </a:r>
          </a:p>
          <a:p>
            <a:pPr marL="228600" indent="-228600">
              <a:buFont typeface="Times" panose="02020603050405020304" pitchFamily="18" charset="0"/>
              <a:buNone/>
            </a:pPr>
            <a:r>
              <a:rPr lang="en-US" altLang="en-US">
                <a:latin typeface="Times-Roman" charset="0"/>
              </a:rPr>
              <a:t>2.</a:t>
            </a:r>
            <a:r>
              <a:rPr lang="en-US" altLang="en-US">
                <a:latin typeface="Helvetica" panose="020B0604020202020204" pitchFamily="34" charset="0"/>
              </a:rPr>
              <a:t> And </a:t>
            </a:r>
            <a:r>
              <a:rPr lang="en-US" altLang="en-US">
                <a:latin typeface="Times-Roman" charset="0"/>
              </a:rPr>
              <a:t>the problem of key distribution and protection, where for every message to be sent, a key of equal length is needed by both sender and receiver.</a:t>
            </a:r>
          </a:p>
          <a:p>
            <a:pPr marL="228600" indent="-228600">
              <a:buFont typeface="Times" panose="02020603050405020304" pitchFamily="18" charset="0"/>
              <a:buNone/>
            </a:pPr>
            <a:r>
              <a:rPr lang="en-US" altLang="en-US">
                <a:latin typeface="Times-Roman" charset="0"/>
              </a:rPr>
              <a:t>Because of these difficulties, the one-time pad is of limited utility, and is useful primarily for low-bandwidth channels requiring very high security.</a:t>
            </a:r>
            <a:r>
              <a:rPr lang="en-US" altLang="en-US">
                <a:latin typeface="Helvetica" panose="020B0604020202020204" pitchFamily="34" charset="0"/>
              </a:rPr>
              <a:t> </a:t>
            </a:r>
            <a:endParaRPr lang="en-AU" altLang="en-US">
              <a:latin typeface="Helvetica"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4E24C0-AE6C-45B2-8CFB-ABE179C272B8}"/>
              </a:ext>
            </a:extLst>
          </p:cNvPr>
          <p:cNvSpPr>
            <a:spLocks noGrp="1" noChangeArrowheads="1"/>
          </p:cNvSpPr>
          <p:nvPr>
            <p:ph type="sldNum" sz="quarter" idx="5"/>
          </p:nvPr>
        </p:nvSpPr>
        <p:spPr>
          <a:ln/>
        </p:spPr>
        <p:txBody>
          <a:bodyPr/>
          <a:lstStyle/>
          <a:p>
            <a:fld id="{A850BC52-1FC6-464A-BCD6-38AC2CBD9583}" type="slidenum">
              <a:rPr lang="en-AU" altLang="en-US"/>
              <a:pPr/>
              <a:t>38</a:t>
            </a:fld>
            <a:endParaRPr lang="en-AU" altLang="en-US"/>
          </a:p>
        </p:txBody>
      </p:sp>
      <p:sp>
        <p:nvSpPr>
          <p:cNvPr id="101378" name="Rectangle 2">
            <a:extLst>
              <a:ext uri="{FF2B5EF4-FFF2-40B4-BE49-F238E27FC236}">
                <a16:creationId xmlns:a16="http://schemas.microsoft.com/office/drawing/2014/main" id="{FCE5A35D-E9CD-4AC6-A4E5-6AA99C1ADA48}"/>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D5B126FB-6F9F-43B0-8DBE-CC9EC8493D92}"/>
              </a:ext>
            </a:extLst>
          </p:cNvPr>
          <p:cNvSpPr>
            <a:spLocks noGrp="1" noChangeArrowheads="1"/>
          </p:cNvSpPr>
          <p:nvPr>
            <p:ph type="body" idx="1"/>
          </p:nvPr>
        </p:nvSpPr>
        <p:spPr/>
        <p:txBody>
          <a:bodyPr/>
          <a:lstStyle/>
          <a:p>
            <a:r>
              <a:rPr lang="en-US" altLang="en-US">
                <a:latin typeface="Times-Roman" charset="0"/>
              </a:rPr>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ltLang="en-US"/>
              <a:t>form the second basic building block of ciphers. The core idea is to rearrange the order of basic units (letters/bytes/bits) without altering their actual values.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50CBB6-C5B6-42F3-A517-0CECDE149632}"/>
              </a:ext>
            </a:extLst>
          </p:cNvPr>
          <p:cNvSpPr>
            <a:spLocks noGrp="1" noChangeArrowheads="1"/>
          </p:cNvSpPr>
          <p:nvPr>
            <p:ph type="sldNum" sz="quarter" idx="5"/>
          </p:nvPr>
        </p:nvSpPr>
        <p:spPr>
          <a:ln/>
        </p:spPr>
        <p:txBody>
          <a:bodyPr/>
          <a:lstStyle/>
          <a:p>
            <a:fld id="{09062E16-35D0-496D-A298-EA0EE85D8640}" type="slidenum">
              <a:rPr lang="en-AU" altLang="en-US"/>
              <a:pPr/>
              <a:t>39</a:t>
            </a:fld>
            <a:endParaRPr lang="en-AU" altLang="en-US"/>
          </a:p>
        </p:txBody>
      </p:sp>
      <p:sp>
        <p:nvSpPr>
          <p:cNvPr id="103426" name="Rectangle 2">
            <a:extLst>
              <a:ext uri="{FF2B5EF4-FFF2-40B4-BE49-F238E27FC236}">
                <a16:creationId xmlns:a16="http://schemas.microsoft.com/office/drawing/2014/main" id="{ECF8AA79-801D-4DA4-A03A-57A98EB2861E}"/>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BB5C6B46-854A-4327-8FDB-20EE9197E89C}"/>
              </a:ext>
            </a:extLst>
          </p:cNvPr>
          <p:cNvSpPr>
            <a:spLocks noGrp="1" noChangeArrowheads="1"/>
          </p:cNvSpPr>
          <p:nvPr>
            <p:ph type="body" idx="1"/>
          </p:nvPr>
        </p:nvSpPr>
        <p:spPr/>
        <p:txBody>
          <a:bodyPr/>
          <a:lstStyle/>
          <a:p>
            <a:r>
              <a:rPr lang="en-US" altLang="en-US">
                <a:latin typeface="Times-Roman" charset="0"/>
              </a:rPr>
              <a:t>The simplest such cipher is the rail fence technique, in which the plaintext is written down as a sequence of diagonals and then read off as a sequence of rows.</a:t>
            </a:r>
            <a:endParaRPr lang="en-US" altLang="en-US"/>
          </a:p>
          <a:p>
            <a:r>
              <a:rPr lang="en-US" altLang="en-US"/>
              <a:t>The example message is: </a:t>
            </a:r>
            <a:r>
              <a:rPr lang="en-AU" altLang="en-US"/>
              <a:t>"meet me after the toga party" with a rail fence of depth 2.</a:t>
            </a:r>
          </a:p>
          <a:p>
            <a:r>
              <a:rPr lang="en-US" altLang="en-US">
                <a:latin typeface="Times-Roman" charset="0"/>
              </a:rPr>
              <a:t>This sort of thing would be trivial to cryptanalyze.</a:t>
            </a:r>
            <a:endParaRPr lang="en-AU" altLang="en-US">
              <a:latin typeface="Times-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2346C93-D49E-4FB7-A6BB-9A8C7FC23322}"/>
              </a:ext>
            </a:extLst>
          </p:cNvPr>
          <p:cNvSpPr>
            <a:spLocks noGrp="1" noChangeArrowheads="1"/>
          </p:cNvSpPr>
          <p:nvPr>
            <p:ph type="sldNum" sz="quarter" idx="5"/>
          </p:nvPr>
        </p:nvSpPr>
        <p:spPr>
          <a:ln/>
        </p:spPr>
        <p:txBody>
          <a:bodyPr/>
          <a:lstStyle/>
          <a:p>
            <a:fld id="{857D629E-54C3-4683-AC41-FBD0430FDD66}" type="slidenum">
              <a:rPr lang="en-AU" altLang="en-US"/>
              <a:pPr/>
              <a:t>40</a:t>
            </a:fld>
            <a:endParaRPr lang="en-AU" altLang="en-US"/>
          </a:p>
        </p:txBody>
      </p:sp>
      <p:sp>
        <p:nvSpPr>
          <p:cNvPr id="125954" name="Rectangle 2">
            <a:extLst>
              <a:ext uri="{FF2B5EF4-FFF2-40B4-BE49-F238E27FC236}">
                <a16:creationId xmlns:a16="http://schemas.microsoft.com/office/drawing/2014/main" id="{CD904D62-580F-49D9-9919-A391B96581DA}"/>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BEDD03B-3B66-40F5-BBC3-B84DC812B240}"/>
              </a:ext>
            </a:extLst>
          </p:cNvPr>
          <p:cNvSpPr>
            <a:spLocks noGrp="1" noChangeArrowheads="1"/>
          </p:cNvSpPr>
          <p:nvPr>
            <p:ph type="body" idx="1"/>
          </p:nvPr>
        </p:nvSpPr>
        <p:spPr/>
        <p:txBody>
          <a:bodyPr/>
          <a:lstStyle/>
          <a:p>
            <a:r>
              <a:rPr lang="en-US" altLang="en-US">
                <a:latin typeface="Times-Roman" charset="0"/>
              </a:rPr>
              <a:t>A more complex </a:t>
            </a:r>
            <a:r>
              <a:rPr lang="en-US" altLang="en-US"/>
              <a:t>transposition</a:t>
            </a:r>
            <a:r>
              <a:rPr lang="en-US" altLang="en-US">
                <a:latin typeface="Times-Roman" charset="0"/>
              </a:rPr>
              <a:t> cipher is to write the message in a rectangle, row by row, and read the message off shuffling the order of the columns in each row.</a:t>
            </a:r>
          </a:p>
          <a:p>
            <a:r>
              <a:rPr lang="en-US" altLang="en-US">
                <a:latin typeface="Times-Roman" charset="0"/>
              </a:rPr>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Digram and trigram frequency tables can be useful.</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52388" y="9525"/>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04F2BD8-424E-4929-AE64-3176000DDB77}" type="datetimeFigureOut">
              <a:rPr lang="en-US" smtClean="0"/>
              <a:t>11/25/2022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B8BFDC6-AADF-4B73-A755-A78DB2354B67}" type="slidenum">
              <a:rPr lang="en-US" smtClean="0"/>
              <a:t>‹#›</a:t>
            </a:fld>
            <a:endParaRPr lang="en-US"/>
          </a:p>
        </p:txBody>
      </p:sp>
      <p:sp>
        <p:nvSpPr>
          <p:cNvPr id="7" name="TextBox 6">
            <a:extLst>
              <a:ext uri="{FF2B5EF4-FFF2-40B4-BE49-F238E27FC236}">
                <a16:creationId xmlns:a16="http://schemas.microsoft.com/office/drawing/2014/main" id="{98A5445A-7309-FEC0-7C81-4CC7B4275BD5}"/>
              </a:ext>
            </a:extLst>
          </p:cNvPr>
          <p:cNvSpPr txBox="1"/>
          <p:nvPr userDrawn="1"/>
        </p:nvSpPr>
        <p:spPr>
          <a:xfrm rot="19902846">
            <a:off x="-243071" y="515428"/>
            <a:ext cx="3219816" cy="369332"/>
          </a:xfrm>
          <a:prstGeom prst="rect">
            <a:avLst/>
          </a:prstGeom>
          <a:noFill/>
        </p:spPr>
        <p:txBody>
          <a:bodyPr wrap="square" rtlCol="0">
            <a:spAutoFit/>
          </a:bodyPr>
          <a:lstStyle/>
          <a:p>
            <a:r>
              <a:rPr lang="en-US" dirty="0">
                <a:solidFill>
                  <a:schemeClr val="bg2"/>
                </a:solidFill>
              </a:rPr>
              <a:t>By Dr. Sanjeev Kumar Mandal</a:t>
            </a:r>
          </a:p>
        </p:txBody>
      </p:sp>
    </p:spTree>
    <p:extLst>
      <p:ext uri="{BB962C8B-B14F-4D97-AF65-F5344CB8AC3E}">
        <p14:creationId xmlns:p14="http://schemas.microsoft.com/office/powerpoint/2010/main" val="170444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90900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163931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8455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80894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4F2BD8-424E-4929-AE64-3176000DDB77}"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1822050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4F2BD8-424E-4929-AE64-3176000DDB77}"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214858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F2BD8-424E-4929-AE64-3176000DDB77}"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730572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F2BD8-424E-4929-AE64-3176000DDB77}"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73997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F2BD8-424E-4929-AE64-3176000DDB77}"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2541186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4F2BD8-424E-4929-AE64-3176000DDB77}"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93585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1515622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4F2BD8-424E-4929-AE64-3176000DDB77}" type="datetimeFigureOut">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61136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4F2BD8-424E-4929-AE64-3176000DDB77}"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09622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F2BD8-424E-4929-AE64-3176000DDB77}" type="datetimeFigureOut">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190057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134743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F2BD8-424E-4929-AE64-3176000DDB77}"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8BFDC6-AADF-4B73-A755-A78DB2354B67}" type="slidenum">
              <a:rPr lang="en-US" smtClean="0"/>
              <a:t>‹#›</a:t>
            </a:fld>
            <a:endParaRPr lang="en-US"/>
          </a:p>
        </p:txBody>
      </p:sp>
    </p:spTree>
    <p:extLst>
      <p:ext uri="{BB962C8B-B14F-4D97-AF65-F5344CB8AC3E}">
        <p14:creationId xmlns:p14="http://schemas.microsoft.com/office/powerpoint/2010/main" val="362776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4F2BD8-424E-4929-AE64-3176000DDB77}" type="datetimeFigureOut">
              <a:rPr lang="en-US" smtClean="0"/>
              <a:t>11/25/2022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B8BFDC6-AADF-4B73-A755-A78DB2354B67}" type="slidenum">
              <a:rPr lang="en-US" smtClean="0"/>
              <a:t>‹#›</a:t>
            </a:fld>
            <a:endParaRPr lang="en-US"/>
          </a:p>
        </p:txBody>
      </p:sp>
    </p:spTree>
    <p:extLst>
      <p:ext uri="{BB962C8B-B14F-4D97-AF65-F5344CB8AC3E}">
        <p14:creationId xmlns:p14="http://schemas.microsoft.com/office/powerpoint/2010/main" val="297698397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0F002-DCFA-9B7E-2D85-AB0862642396}"/>
              </a:ext>
            </a:extLst>
          </p:cNvPr>
          <p:cNvSpPr>
            <a:spLocks noGrp="1"/>
          </p:cNvSpPr>
          <p:nvPr>
            <p:ph type="ctrTitle"/>
          </p:nvPr>
        </p:nvSpPr>
        <p:spPr>
          <a:xfrm>
            <a:off x="951722" y="2164702"/>
            <a:ext cx="10206135" cy="1477345"/>
          </a:xfrm>
        </p:spPr>
        <p:txBody>
          <a:bodyPr>
            <a:noAutofit/>
          </a:bodyPr>
          <a:lstStyle/>
          <a:p>
            <a:pPr algn="ctr"/>
            <a:r>
              <a:rPr lang="en-US" sz="5400" dirty="0"/>
              <a:t> Module-6</a:t>
            </a:r>
            <a:br>
              <a:rPr lang="en-US" sz="5400" dirty="0"/>
            </a:br>
            <a:br>
              <a:rPr lang="en-US" sz="5400" dirty="0"/>
            </a:br>
            <a:r>
              <a:rPr lang="en-US" sz="5400" dirty="0"/>
              <a:t>Introduction to cryptography</a:t>
            </a:r>
          </a:p>
        </p:txBody>
      </p:sp>
      <p:sp>
        <p:nvSpPr>
          <p:cNvPr id="4" name="TextBox 3">
            <a:extLst>
              <a:ext uri="{FF2B5EF4-FFF2-40B4-BE49-F238E27FC236}">
                <a16:creationId xmlns:a16="http://schemas.microsoft.com/office/drawing/2014/main" id="{8BCA3D6B-3452-CC8B-74B3-42E68EAD0BE1}"/>
              </a:ext>
            </a:extLst>
          </p:cNvPr>
          <p:cNvSpPr txBox="1"/>
          <p:nvPr/>
        </p:nvSpPr>
        <p:spPr>
          <a:xfrm>
            <a:off x="8164286" y="6354147"/>
            <a:ext cx="4208106" cy="400110"/>
          </a:xfrm>
          <a:prstGeom prst="rect">
            <a:avLst/>
          </a:prstGeom>
          <a:noFill/>
        </p:spPr>
        <p:txBody>
          <a:bodyPr wrap="square" rtlCol="0">
            <a:spAutoFit/>
          </a:bodyPr>
          <a:lstStyle/>
          <a:p>
            <a:r>
              <a:rPr lang="en-US" sz="2000" b="1" dirty="0"/>
              <a:t>By Dr. Sanjeev Kumar Mandal</a:t>
            </a:r>
          </a:p>
        </p:txBody>
      </p:sp>
    </p:spTree>
    <p:extLst>
      <p:ext uri="{BB962C8B-B14F-4D97-AF65-F5344CB8AC3E}">
        <p14:creationId xmlns:p14="http://schemas.microsoft.com/office/powerpoint/2010/main" val="389785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99731-861D-4D3B-82FC-38CD0D393756}"/>
              </a:ext>
            </a:extLst>
          </p:cNvPr>
          <p:cNvSpPr>
            <a:spLocks noGrp="1"/>
          </p:cNvSpPr>
          <p:nvPr>
            <p:ph type="title"/>
          </p:nvPr>
        </p:nvSpPr>
        <p:spPr>
          <a:xfrm>
            <a:off x="1991544" y="138512"/>
            <a:ext cx="7055380" cy="1400530"/>
          </a:xfrm>
        </p:spPr>
        <p:txBody>
          <a:bodyPr/>
          <a:lstStyle/>
          <a:p>
            <a:r>
              <a:rPr lang="en-US" dirty="0"/>
              <a:t>HTTP</a:t>
            </a:r>
          </a:p>
        </p:txBody>
      </p:sp>
      <p:pic>
        <p:nvPicPr>
          <p:cNvPr id="5" name="Content Placeholder 4">
            <a:extLst>
              <a:ext uri="{FF2B5EF4-FFF2-40B4-BE49-F238E27FC236}">
                <a16:creationId xmlns:a16="http://schemas.microsoft.com/office/drawing/2014/main" id="{1A5DEF4A-DFDE-49B5-A3F4-6333512EEA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0629" y="1152984"/>
            <a:ext cx="8550743" cy="1904657"/>
          </a:xfrm>
        </p:spPr>
      </p:pic>
      <p:pic>
        <p:nvPicPr>
          <p:cNvPr id="11" name="Picture 10">
            <a:extLst>
              <a:ext uri="{FF2B5EF4-FFF2-40B4-BE49-F238E27FC236}">
                <a16:creationId xmlns:a16="http://schemas.microsoft.com/office/drawing/2014/main" id="{7ED1CE00-29DF-4498-B355-75CFCFC13B75}"/>
              </a:ext>
            </a:extLst>
          </p:cNvPr>
          <p:cNvPicPr>
            <a:picLocks noChangeAspect="1"/>
          </p:cNvPicPr>
          <p:nvPr/>
        </p:nvPicPr>
        <p:blipFill>
          <a:blip r:embed="rId3"/>
          <a:stretch>
            <a:fillRect/>
          </a:stretch>
        </p:blipFill>
        <p:spPr>
          <a:xfrm>
            <a:off x="1820629" y="3371846"/>
            <a:ext cx="8550743" cy="2538706"/>
          </a:xfrm>
          <a:prstGeom prst="rect">
            <a:avLst/>
          </a:prstGeom>
        </p:spPr>
      </p:pic>
    </p:spTree>
    <p:extLst>
      <p:ext uri="{BB962C8B-B14F-4D97-AF65-F5344CB8AC3E}">
        <p14:creationId xmlns:p14="http://schemas.microsoft.com/office/powerpoint/2010/main" val="215589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77217-6450-478E-81B7-E8F5126B8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358086"/>
            <a:ext cx="8839877" cy="2301370"/>
          </a:xfrm>
          <a:prstGeom prst="rect">
            <a:avLst/>
          </a:prstGeom>
        </p:spPr>
      </p:pic>
      <p:pic>
        <p:nvPicPr>
          <p:cNvPr id="4" name="Picture 3">
            <a:extLst>
              <a:ext uri="{FF2B5EF4-FFF2-40B4-BE49-F238E27FC236}">
                <a16:creationId xmlns:a16="http://schemas.microsoft.com/office/drawing/2014/main" id="{0AAE2101-507B-4B90-9FEE-8DCBF93C7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72" y="84868"/>
            <a:ext cx="6912768" cy="997279"/>
          </a:xfrm>
          <a:prstGeom prst="rect">
            <a:avLst/>
          </a:prstGeom>
        </p:spPr>
      </p:pic>
      <p:sp>
        <p:nvSpPr>
          <p:cNvPr id="2" name="Title 1">
            <a:extLst>
              <a:ext uri="{FF2B5EF4-FFF2-40B4-BE49-F238E27FC236}">
                <a16:creationId xmlns:a16="http://schemas.microsoft.com/office/drawing/2014/main" id="{20CE7198-EE25-4946-8A9D-C76D14AB9723}"/>
              </a:ext>
            </a:extLst>
          </p:cNvPr>
          <p:cNvSpPr>
            <a:spLocks noGrp="1"/>
          </p:cNvSpPr>
          <p:nvPr>
            <p:ph type="title"/>
          </p:nvPr>
        </p:nvSpPr>
        <p:spPr>
          <a:xfrm>
            <a:off x="1525286" y="99928"/>
            <a:ext cx="7055380" cy="816042"/>
          </a:xfrm>
        </p:spPr>
        <p:txBody>
          <a:bodyPr>
            <a:normAutofit/>
          </a:bodyPr>
          <a:lstStyle/>
          <a:p>
            <a:r>
              <a:rPr lang="en-US" dirty="0"/>
              <a:t>HTTPS</a:t>
            </a:r>
          </a:p>
        </p:txBody>
      </p:sp>
      <p:pic>
        <p:nvPicPr>
          <p:cNvPr id="7" name="Picture 6">
            <a:extLst>
              <a:ext uri="{FF2B5EF4-FFF2-40B4-BE49-F238E27FC236}">
                <a16:creationId xmlns:a16="http://schemas.microsoft.com/office/drawing/2014/main" id="{781DB72E-5A24-47A3-9FB6-B46FD056F905}"/>
              </a:ext>
            </a:extLst>
          </p:cNvPr>
          <p:cNvPicPr>
            <a:picLocks noChangeAspect="1"/>
          </p:cNvPicPr>
          <p:nvPr/>
        </p:nvPicPr>
        <p:blipFill>
          <a:blip r:embed="rId4"/>
          <a:stretch>
            <a:fillRect/>
          </a:stretch>
        </p:blipFill>
        <p:spPr>
          <a:xfrm>
            <a:off x="1989366" y="3973125"/>
            <a:ext cx="8211090" cy="2682814"/>
          </a:xfrm>
          <a:prstGeom prst="rect">
            <a:avLst/>
          </a:prstGeom>
        </p:spPr>
      </p:pic>
    </p:spTree>
    <p:extLst>
      <p:ext uri="{BB962C8B-B14F-4D97-AF65-F5344CB8AC3E}">
        <p14:creationId xmlns:p14="http://schemas.microsoft.com/office/powerpoint/2010/main" val="141218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ACB6-05BD-4112-AB7A-EFF647699FB0}"/>
              </a:ext>
            </a:extLst>
          </p:cNvPr>
          <p:cNvSpPr>
            <a:spLocks noGrp="1"/>
          </p:cNvSpPr>
          <p:nvPr>
            <p:ph type="title"/>
          </p:nvPr>
        </p:nvSpPr>
        <p:spPr>
          <a:xfrm>
            <a:off x="1143001" y="310282"/>
            <a:ext cx="9905998" cy="771743"/>
          </a:xfrm>
        </p:spPr>
        <p:txBody>
          <a:bodyPr/>
          <a:lstStyle/>
          <a:p>
            <a:r>
              <a:rPr lang="en-IN" dirty="0"/>
              <a:t>SSL</a:t>
            </a:r>
          </a:p>
        </p:txBody>
      </p:sp>
      <p:pic>
        <p:nvPicPr>
          <p:cNvPr id="5" name="Content Placeholder 4">
            <a:extLst>
              <a:ext uri="{FF2B5EF4-FFF2-40B4-BE49-F238E27FC236}">
                <a16:creationId xmlns:a16="http://schemas.microsoft.com/office/drawing/2014/main" id="{26D8C618-067E-497D-BD1E-169A6B68A363}"/>
              </a:ext>
            </a:extLst>
          </p:cNvPr>
          <p:cNvPicPr>
            <a:picLocks noGrp="1" noChangeAspect="1"/>
          </p:cNvPicPr>
          <p:nvPr>
            <p:ph idx="1"/>
          </p:nvPr>
        </p:nvPicPr>
        <p:blipFill>
          <a:blip r:embed="rId2"/>
          <a:stretch>
            <a:fillRect/>
          </a:stretch>
        </p:blipFill>
        <p:spPr>
          <a:xfrm>
            <a:off x="1423867" y="1082025"/>
            <a:ext cx="9551790" cy="5178816"/>
          </a:xfrm>
        </p:spPr>
      </p:pic>
    </p:spTree>
    <p:extLst>
      <p:ext uri="{BB962C8B-B14F-4D97-AF65-F5344CB8AC3E}">
        <p14:creationId xmlns:p14="http://schemas.microsoft.com/office/powerpoint/2010/main" val="238942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0A6AAB-AC3F-4C9D-99D0-DFA4E426B6A8}"/>
              </a:ext>
            </a:extLst>
          </p:cNvPr>
          <p:cNvPicPr>
            <a:picLocks noGrp="1" noChangeAspect="1"/>
          </p:cNvPicPr>
          <p:nvPr>
            <p:ph idx="1"/>
          </p:nvPr>
        </p:nvPicPr>
        <p:blipFill>
          <a:blip r:embed="rId2"/>
          <a:stretch>
            <a:fillRect/>
          </a:stretch>
        </p:blipFill>
        <p:spPr>
          <a:xfrm>
            <a:off x="1213340" y="1224743"/>
            <a:ext cx="8574821" cy="4840155"/>
          </a:xfrm>
        </p:spPr>
      </p:pic>
      <p:sp>
        <p:nvSpPr>
          <p:cNvPr id="3" name="TextBox 2">
            <a:extLst>
              <a:ext uri="{FF2B5EF4-FFF2-40B4-BE49-F238E27FC236}">
                <a16:creationId xmlns:a16="http://schemas.microsoft.com/office/drawing/2014/main" id="{4A54DA67-8BAF-41FF-BF11-018C0052CA99}"/>
              </a:ext>
            </a:extLst>
          </p:cNvPr>
          <p:cNvSpPr txBox="1"/>
          <p:nvPr/>
        </p:nvSpPr>
        <p:spPr>
          <a:xfrm>
            <a:off x="1536506" y="142369"/>
            <a:ext cx="2952328" cy="523220"/>
          </a:xfrm>
          <a:prstGeom prst="rect">
            <a:avLst/>
          </a:prstGeom>
          <a:noFill/>
        </p:spPr>
        <p:txBody>
          <a:bodyPr wrap="square" rtlCol="0">
            <a:spAutoFit/>
          </a:bodyPr>
          <a:lstStyle/>
          <a:p>
            <a:r>
              <a:rPr lang="en-US" sz="2800" dirty="0"/>
              <a:t>Cont..</a:t>
            </a:r>
          </a:p>
        </p:txBody>
      </p:sp>
      <p:pic>
        <p:nvPicPr>
          <p:cNvPr id="6" name="Picture 5">
            <a:extLst>
              <a:ext uri="{FF2B5EF4-FFF2-40B4-BE49-F238E27FC236}">
                <a16:creationId xmlns:a16="http://schemas.microsoft.com/office/drawing/2014/main" id="{093B0044-5DF6-430D-9CD7-9C3096660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0735" y="-1"/>
            <a:ext cx="3281265" cy="3554964"/>
          </a:xfrm>
          <a:prstGeom prst="rect">
            <a:avLst/>
          </a:prstGeom>
        </p:spPr>
      </p:pic>
    </p:spTree>
    <p:extLst>
      <p:ext uri="{BB962C8B-B14F-4D97-AF65-F5344CB8AC3E}">
        <p14:creationId xmlns:p14="http://schemas.microsoft.com/office/powerpoint/2010/main" val="391686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079756-CD8D-43C8-ABED-A082418EAAD8}"/>
              </a:ext>
            </a:extLst>
          </p:cNvPr>
          <p:cNvPicPr>
            <a:picLocks noGrp="1" noChangeAspect="1"/>
          </p:cNvPicPr>
          <p:nvPr>
            <p:ph idx="1"/>
          </p:nvPr>
        </p:nvPicPr>
        <p:blipFill>
          <a:blip r:embed="rId2"/>
          <a:stretch>
            <a:fillRect/>
          </a:stretch>
        </p:blipFill>
        <p:spPr>
          <a:xfrm>
            <a:off x="1471380" y="802434"/>
            <a:ext cx="9249239" cy="5094920"/>
          </a:xfrm>
        </p:spPr>
      </p:pic>
    </p:spTree>
    <p:extLst>
      <p:ext uri="{BB962C8B-B14F-4D97-AF65-F5344CB8AC3E}">
        <p14:creationId xmlns:p14="http://schemas.microsoft.com/office/powerpoint/2010/main" val="304817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7E75-F320-4ECC-BCBC-982E82125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CD4848-0DAB-44A6-88E9-7EF37B453C5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F9F229-9FD2-4ACF-8DF0-FA4FA904DAC5}"/>
              </a:ext>
            </a:extLst>
          </p:cNvPr>
          <p:cNvPicPr>
            <a:picLocks noChangeAspect="1"/>
          </p:cNvPicPr>
          <p:nvPr/>
        </p:nvPicPr>
        <p:blipFill>
          <a:blip r:embed="rId2"/>
          <a:stretch>
            <a:fillRect/>
          </a:stretch>
        </p:blipFill>
        <p:spPr>
          <a:xfrm>
            <a:off x="1457702" y="618518"/>
            <a:ext cx="9497317" cy="5388976"/>
          </a:xfrm>
          <a:prstGeom prst="rect">
            <a:avLst/>
          </a:prstGeom>
        </p:spPr>
      </p:pic>
    </p:spTree>
    <p:extLst>
      <p:ext uri="{BB962C8B-B14F-4D97-AF65-F5344CB8AC3E}">
        <p14:creationId xmlns:p14="http://schemas.microsoft.com/office/powerpoint/2010/main" val="355320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19EB3F-74AA-46C2-A645-2D122BA1EC79}"/>
              </a:ext>
            </a:extLst>
          </p:cNvPr>
          <p:cNvPicPr>
            <a:picLocks noGrp="1" noChangeAspect="1"/>
          </p:cNvPicPr>
          <p:nvPr>
            <p:ph idx="1"/>
          </p:nvPr>
        </p:nvPicPr>
        <p:blipFill>
          <a:blip r:embed="rId2"/>
          <a:stretch>
            <a:fillRect/>
          </a:stretch>
        </p:blipFill>
        <p:spPr>
          <a:xfrm>
            <a:off x="1139527" y="887722"/>
            <a:ext cx="9912946" cy="5082555"/>
          </a:xfrm>
        </p:spPr>
      </p:pic>
    </p:spTree>
    <p:extLst>
      <p:ext uri="{BB962C8B-B14F-4D97-AF65-F5344CB8AC3E}">
        <p14:creationId xmlns:p14="http://schemas.microsoft.com/office/powerpoint/2010/main" val="2194437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3513" y="260649"/>
            <a:ext cx="4592003" cy="445891"/>
          </a:xfrm>
          <a:prstGeom prst="rect">
            <a:avLst/>
          </a:prstGeom>
        </p:spPr>
        <p:txBody>
          <a:bodyPr vert="horz" wrap="square" lIns="0" tIns="9525" rIns="0" bIns="0" rtlCol="0" anchor="t">
            <a:spAutoFit/>
          </a:bodyPr>
          <a:lstStyle/>
          <a:p>
            <a:pPr marL="9525">
              <a:spcBef>
                <a:spcPts val="75"/>
              </a:spcBef>
            </a:pPr>
            <a:r>
              <a:rPr sz="3150" spc="-214" dirty="0"/>
              <a:t>History </a:t>
            </a:r>
            <a:r>
              <a:rPr sz="3150" spc="15" dirty="0"/>
              <a:t>of</a:t>
            </a:r>
            <a:r>
              <a:rPr sz="3150" spc="-334" dirty="0"/>
              <a:t> </a:t>
            </a:r>
            <a:r>
              <a:rPr sz="3150" spc="-8" dirty="0"/>
              <a:t>Cryptography</a:t>
            </a:r>
            <a:endParaRPr sz="3150" dirty="0"/>
          </a:p>
        </p:txBody>
      </p:sp>
      <p:sp>
        <p:nvSpPr>
          <p:cNvPr id="3" name="object 3"/>
          <p:cNvSpPr txBox="1"/>
          <p:nvPr/>
        </p:nvSpPr>
        <p:spPr>
          <a:xfrm>
            <a:off x="1703513" y="1044257"/>
            <a:ext cx="9349206" cy="3470405"/>
          </a:xfrm>
          <a:prstGeom prst="rect">
            <a:avLst/>
          </a:prstGeom>
        </p:spPr>
        <p:txBody>
          <a:bodyPr vert="horz" wrap="square" lIns="0" tIns="10001" rIns="0" bIns="0" rtlCol="0">
            <a:spAutoFit/>
          </a:bodyPr>
          <a:lstStyle/>
          <a:p>
            <a:pPr marL="9525" marR="3810" algn="just">
              <a:lnSpc>
                <a:spcPct val="150000"/>
              </a:lnSpc>
              <a:spcBef>
                <a:spcPts val="79"/>
              </a:spcBef>
              <a:tabLst>
                <a:tab pos="266224" algn="l"/>
              </a:tabLst>
            </a:pPr>
            <a:r>
              <a:rPr sz="1400" spc="203" dirty="0">
                <a:solidFill>
                  <a:srgbClr val="89D0D5"/>
                </a:solidFill>
                <a:latin typeface="Arial"/>
                <a:cs typeface="Arial"/>
              </a:rPr>
              <a:t>	</a:t>
            </a:r>
            <a:r>
              <a:rPr spc="-79" dirty="0">
                <a:solidFill>
                  <a:srgbClr val="FFFFFF"/>
                </a:solidFill>
                <a:latin typeface="Verdana"/>
                <a:cs typeface="Verdana"/>
              </a:rPr>
              <a:t>The</a:t>
            </a:r>
            <a:r>
              <a:rPr spc="-127" dirty="0">
                <a:solidFill>
                  <a:srgbClr val="FFFFFF"/>
                </a:solidFill>
                <a:latin typeface="Verdana"/>
                <a:cs typeface="Verdana"/>
              </a:rPr>
              <a:t> </a:t>
            </a:r>
            <a:r>
              <a:rPr spc="-131" dirty="0">
                <a:solidFill>
                  <a:srgbClr val="FFFFFF"/>
                </a:solidFill>
                <a:latin typeface="Verdana"/>
                <a:cs typeface="Verdana"/>
              </a:rPr>
              <a:t>first</a:t>
            </a:r>
            <a:r>
              <a:rPr spc="-120" dirty="0">
                <a:solidFill>
                  <a:srgbClr val="FFFFFF"/>
                </a:solidFill>
                <a:latin typeface="Verdana"/>
                <a:cs typeface="Verdana"/>
              </a:rPr>
              <a:t> </a:t>
            </a:r>
            <a:r>
              <a:rPr spc="-23" dirty="0">
                <a:solidFill>
                  <a:srgbClr val="FFFFFF"/>
                </a:solidFill>
                <a:latin typeface="Verdana"/>
                <a:cs typeface="Verdana"/>
              </a:rPr>
              <a:t>known</a:t>
            </a:r>
            <a:r>
              <a:rPr spc="-120" dirty="0">
                <a:solidFill>
                  <a:srgbClr val="FFFFFF"/>
                </a:solidFill>
                <a:latin typeface="Verdana"/>
                <a:cs typeface="Verdana"/>
              </a:rPr>
              <a:t> </a:t>
            </a:r>
            <a:r>
              <a:rPr spc="41" dirty="0">
                <a:solidFill>
                  <a:srgbClr val="FFFFFF"/>
                </a:solidFill>
                <a:latin typeface="Verdana"/>
                <a:cs typeface="Verdana"/>
              </a:rPr>
              <a:t>evidence</a:t>
            </a:r>
            <a:r>
              <a:rPr spc="-124" dirty="0">
                <a:solidFill>
                  <a:srgbClr val="FFFFFF"/>
                </a:solidFill>
                <a:latin typeface="Verdana"/>
                <a:cs typeface="Verdana"/>
              </a:rPr>
              <a:t> </a:t>
            </a:r>
            <a:r>
              <a:rPr spc="8" dirty="0">
                <a:solidFill>
                  <a:srgbClr val="FFFFFF"/>
                </a:solidFill>
                <a:latin typeface="Verdana"/>
                <a:cs typeface="Verdana"/>
              </a:rPr>
              <a:t>of</a:t>
            </a:r>
            <a:r>
              <a:rPr spc="-113" dirty="0">
                <a:solidFill>
                  <a:srgbClr val="FFFFFF"/>
                </a:solidFill>
                <a:latin typeface="Verdana"/>
                <a:cs typeface="Verdana"/>
              </a:rPr>
              <a:t> </a:t>
            </a:r>
            <a:r>
              <a:rPr spc="-11" dirty="0">
                <a:solidFill>
                  <a:srgbClr val="FFFFFF"/>
                </a:solidFill>
                <a:latin typeface="Verdana"/>
                <a:cs typeface="Verdana"/>
              </a:rPr>
              <a:t>the</a:t>
            </a:r>
            <a:r>
              <a:rPr spc="-139" dirty="0">
                <a:solidFill>
                  <a:srgbClr val="FFFFFF"/>
                </a:solidFill>
                <a:latin typeface="Verdana"/>
                <a:cs typeface="Verdana"/>
              </a:rPr>
              <a:t> </a:t>
            </a:r>
            <a:r>
              <a:rPr spc="-53" dirty="0">
                <a:solidFill>
                  <a:srgbClr val="FFFFFF"/>
                </a:solidFill>
                <a:latin typeface="Verdana"/>
                <a:cs typeface="Verdana"/>
              </a:rPr>
              <a:t>use</a:t>
            </a:r>
            <a:r>
              <a:rPr spc="-124" dirty="0">
                <a:solidFill>
                  <a:srgbClr val="FFFFFF"/>
                </a:solidFill>
                <a:latin typeface="Verdana"/>
                <a:cs typeface="Verdana"/>
              </a:rPr>
              <a:t> </a:t>
            </a:r>
            <a:r>
              <a:rPr spc="8" dirty="0">
                <a:solidFill>
                  <a:srgbClr val="FFFFFF"/>
                </a:solidFill>
                <a:latin typeface="Verdana"/>
                <a:cs typeface="Verdana"/>
              </a:rPr>
              <a:t>of</a:t>
            </a:r>
            <a:r>
              <a:rPr spc="-120" dirty="0">
                <a:solidFill>
                  <a:srgbClr val="FFFFFF"/>
                </a:solidFill>
                <a:latin typeface="Verdana"/>
                <a:cs typeface="Verdana"/>
              </a:rPr>
              <a:t> </a:t>
            </a:r>
            <a:r>
              <a:rPr spc="-4" dirty="0">
                <a:solidFill>
                  <a:srgbClr val="FFFFFF"/>
                </a:solidFill>
                <a:latin typeface="Verdana"/>
                <a:cs typeface="Verdana"/>
              </a:rPr>
              <a:t>cryptography</a:t>
            </a:r>
            <a:r>
              <a:rPr spc="-127" dirty="0">
                <a:solidFill>
                  <a:srgbClr val="FFFFFF"/>
                </a:solidFill>
                <a:latin typeface="Verdana"/>
                <a:cs typeface="Verdana"/>
              </a:rPr>
              <a:t> </a:t>
            </a:r>
            <a:r>
              <a:rPr spc="-105" dirty="0">
                <a:solidFill>
                  <a:srgbClr val="FFFFFF"/>
                </a:solidFill>
                <a:latin typeface="Verdana"/>
                <a:cs typeface="Verdana"/>
              </a:rPr>
              <a:t>(in</a:t>
            </a:r>
            <a:r>
              <a:rPr spc="-79" dirty="0">
                <a:solidFill>
                  <a:srgbClr val="FFFFFF"/>
                </a:solidFill>
                <a:latin typeface="Verdana"/>
                <a:cs typeface="Verdana"/>
              </a:rPr>
              <a:t> </a:t>
            </a:r>
            <a:r>
              <a:rPr spc="-26" dirty="0">
                <a:solidFill>
                  <a:srgbClr val="FFFFFF"/>
                </a:solidFill>
                <a:latin typeface="Verdana"/>
                <a:cs typeface="Verdana"/>
              </a:rPr>
              <a:t>some</a:t>
            </a:r>
            <a:r>
              <a:rPr spc="-131" dirty="0">
                <a:solidFill>
                  <a:srgbClr val="FFFFFF"/>
                </a:solidFill>
                <a:latin typeface="Verdana"/>
                <a:cs typeface="Verdana"/>
              </a:rPr>
              <a:t> </a:t>
            </a:r>
            <a:r>
              <a:rPr spc="-71" dirty="0">
                <a:solidFill>
                  <a:srgbClr val="FFFFFF"/>
                </a:solidFill>
                <a:latin typeface="Verdana"/>
                <a:cs typeface="Verdana"/>
              </a:rPr>
              <a:t>form)  </a:t>
            </a:r>
            <a:r>
              <a:rPr spc="-23" dirty="0">
                <a:solidFill>
                  <a:srgbClr val="FFFFFF"/>
                </a:solidFill>
                <a:latin typeface="Verdana"/>
                <a:cs typeface="Verdana"/>
              </a:rPr>
              <a:t>was </a:t>
            </a:r>
            <a:r>
              <a:rPr spc="8" dirty="0">
                <a:solidFill>
                  <a:srgbClr val="FFFFFF"/>
                </a:solidFill>
                <a:latin typeface="Verdana"/>
                <a:cs typeface="Verdana"/>
              </a:rPr>
              <a:t>found </a:t>
            </a:r>
            <a:r>
              <a:rPr spc="-75" dirty="0">
                <a:solidFill>
                  <a:srgbClr val="FFFFFF"/>
                </a:solidFill>
                <a:latin typeface="Verdana"/>
                <a:cs typeface="Verdana"/>
              </a:rPr>
              <a:t>in </a:t>
            </a:r>
            <a:r>
              <a:rPr spc="41" dirty="0">
                <a:solidFill>
                  <a:srgbClr val="FFFFFF"/>
                </a:solidFill>
                <a:latin typeface="Verdana"/>
                <a:cs typeface="Verdana"/>
              </a:rPr>
              <a:t>an </a:t>
            </a:r>
            <a:r>
              <a:rPr spc="-53" dirty="0">
                <a:solidFill>
                  <a:srgbClr val="FFFFFF"/>
                </a:solidFill>
                <a:latin typeface="Verdana"/>
                <a:cs typeface="Verdana"/>
              </a:rPr>
              <a:t>inscription </a:t>
            </a:r>
            <a:r>
              <a:rPr spc="41" dirty="0">
                <a:solidFill>
                  <a:srgbClr val="FFFFFF"/>
                </a:solidFill>
                <a:latin typeface="Verdana"/>
                <a:cs typeface="Verdana"/>
              </a:rPr>
              <a:t>carved </a:t>
            </a:r>
            <a:r>
              <a:rPr spc="4" dirty="0">
                <a:solidFill>
                  <a:srgbClr val="FFFFFF"/>
                </a:solidFill>
                <a:latin typeface="Verdana"/>
                <a:cs typeface="Verdana"/>
              </a:rPr>
              <a:t>around </a:t>
            </a:r>
            <a:r>
              <a:rPr b="1" spc="-124" dirty="0">
                <a:solidFill>
                  <a:srgbClr val="FFFFFF"/>
                </a:solidFill>
                <a:latin typeface="Verdana"/>
                <a:cs typeface="Verdana"/>
              </a:rPr>
              <a:t>1900 </a:t>
            </a:r>
            <a:r>
              <a:rPr b="1" spc="-45" dirty="0">
                <a:solidFill>
                  <a:srgbClr val="FFFFFF"/>
                </a:solidFill>
                <a:latin typeface="Verdana"/>
                <a:cs typeface="Verdana"/>
              </a:rPr>
              <a:t>BC</a:t>
            </a:r>
            <a:r>
              <a:rPr spc="-45" dirty="0">
                <a:solidFill>
                  <a:srgbClr val="FFFFFF"/>
                </a:solidFill>
                <a:latin typeface="Verdana"/>
                <a:cs typeface="Verdana"/>
              </a:rPr>
              <a:t>, </a:t>
            </a:r>
            <a:r>
              <a:rPr spc="-75" dirty="0">
                <a:solidFill>
                  <a:srgbClr val="FFFFFF"/>
                </a:solidFill>
                <a:latin typeface="Verdana"/>
                <a:cs typeface="Verdana"/>
              </a:rPr>
              <a:t>in </a:t>
            </a:r>
            <a:r>
              <a:rPr spc="-11" dirty="0">
                <a:solidFill>
                  <a:srgbClr val="FFFFFF"/>
                </a:solidFill>
                <a:latin typeface="Verdana"/>
                <a:cs typeface="Verdana"/>
              </a:rPr>
              <a:t>the </a:t>
            </a:r>
            <a:r>
              <a:rPr spc="-19" dirty="0">
                <a:solidFill>
                  <a:srgbClr val="FFFFFF"/>
                </a:solidFill>
                <a:latin typeface="Verdana"/>
                <a:cs typeface="Verdana"/>
              </a:rPr>
              <a:t>main</a:t>
            </a:r>
            <a:r>
              <a:rPr lang="en-US" spc="-19" dirty="0">
                <a:solidFill>
                  <a:srgbClr val="FFFFFF"/>
                </a:solidFill>
                <a:latin typeface="Verdana"/>
                <a:cs typeface="Verdana"/>
              </a:rPr>
              <a:t> </a:t>
            </a:r>
            <a:r>
              <a:rPr spc="30" dirty="0">
                <a:solidFill>
                  <a:srgbClr val="FFFFFF"/>
                </a:solidFill>
                <a:latin typeface="Verdana"/>
                <a:cs typeface="Verdana"/>
              </a:rPr>
              <a:t>chamber</a:t>
            </a:r>
            <a:r>
              <a:rPr spc="-143" dirty="0">
                <a:solidFill>
                  <a:srgbClr val="FFFFFF"/>
                </a:solidFill>
                <a:latin typeface="Verdana"/>
                <a:cs typeface="Verdana"/>
              </a:rPr>
              <a:t> </a:t>
            </a:r>
            <a:r>
              <a:rPr spc="8" dirty="0">
                <a:solidFill>
                  <a:srgbClr val="FFFFFF"/>
                </a:solidFill>
                <a:latin typeface="Verdana"/>
                <a:cs typeface="Verdana"/>
              </a:rPr>
              <a:t>of</a:t>
            </a:r>
            <a:r>
              <a:rPr spc="-116" dirty="0">
                <a:solidFill>
                  <a:srgbClr val="FFFFFF"/>
                </a:solidFill>
                <a:latin typeface="Verdana"/>
                <a:cs typeface="Verdana"/>
              </a:rPr>
              <a:t> </a:t>
            </a:r>
            <a:r>
              <a:rPr spc="-11" dirty="0">
                <a:solidFill>
                  <a:srgbClr val="FFFFFF"/>
                </a:solidFill>
                <a:latin typeface="Verdana"/>
                <a:cs typeface="Verdana"/>
              </a:rPr>
              <a:t>the</a:t>
            </a:r>
            <a:r>
              <a:rPr spc="-131" dirty="0">
                <a:solidFill>
                  <a:srgbClr val="FFFFFF"/>
                </a:solidFill>
                <a:latin typeface="Verdana"/>
                <a:cs typeface="Verdana"/>
              </a:rPr>
              <a:t> </a:t>
            </a:r>
            <a:r>
              <a:rPr spc="8" dirty="0">
                <a:solidFill>
                  <a:srgbClr val="FFFFFF"/>
                </a:solidFill>
                <a:latin typeface="Verdana"/>
                <a:cs typeface="Verdana"/>
              </a:rPr>
              <a:t>tomb</a:t>
            </a:r>
            <a:r>
              <a:rPr spc="-139" dirty="0">
                <a:solidFill>
                  <a:srgbClr val="FFFFFF"/>
                </a:solidFill>
                <a:latin typeface="Verdana"/>
                <a:cs typeface="Verdana"/>
              </a:rPr>
              <a:t> </a:t>
            </a:r>
            <a:r>
              <a:rPr spc="8" dirty="0">
                <a:solidFill>
                  <a:srgbClr val="FFFFFF"/>
                </a:solidFill>
                <a:latin typeface="Verdana"/>
                <a:cs typeface="Verdana"/>
              </a:rPr>
              <a:t>of</a:t>
            </a:r>
            <a:r>
              <a:rPr spc="-120" dirty="0">
                <a:solidFill>
                  <a:srgbClr val="FFFFFF"/>
                </a:solidFill>
                <a:latin typeface="Verdana"/>
                <a:cs typeface="Verdana"/>
              </a:rPr>
              <a:t> </a:t>
            </a:r>
            <a:r>
              <a:rPr spc="-11" dirty="0">
                <a:solidFill>
                  <a:srgbClr val="FFFFFF"/>
                </a:solidFill>
                <a:latin typeface="Verdana"/>
                <a:cs typeface="Verdana"/>
              </a:rPr>
              <a:t>the</a:t>
            </a:r>
            <a:r>
              <a:rPr spc="-127" dirty="0">
                <a:solidFill>
                  <a:srgbClr val="FFFFFF"/>
                </a:solidFill>
                <a:latin typeface="Verdana"/>
                <a:cs typeface="Verdana"/>
              </a:rPr>
              <a:t> </a:t>
            </a:r>
            <a:r>
              <a:rPr spc="19" dirty="0">
                <a:solidFill>
                  <a:srgbClr val="FFFFFF"/>
                </a:solidFill>
                <a:latin typeface="Verdana"/>
                <a:cs typeface="Verdana"/>
              </a:rPr>
              <a:t>nobleman</a:t>
            </a:r>
            <a:r>
              <a:rPr spc="-124" dirty="0">
                <a:solidFill>
                  <a:srgbClr val="FFFFFF"/>
                </a:solidFill>
                <a:latin typeface="Verdana"/>
                <a:cs typeface="Verdana"/>
              </a:rPr>
              <a:t> </a:t>
            </a:r>
            <a:r>
              <a:rPr spc="-19" dirty="0">
                <a:solidFill>
                  <a:srgbClr val="FFFFFF"/>
                </a:solidFill>
                <a:latin typeface="Verdana"/>
                <a:cs typeface="Verdana"/>
              </a:rPr>
              <a:t>Khnumhotep</a:t>
            </a:r>
            <a:r>
              <a:rPr spc="-139" dirty="0">
                <a:solidFill>
                  <a:srgbClr val="FFFFFF"/>
                </a:solidFill>
                <a:latin typeface="Verdana"/>
                <a:cs typeface="Verdana"/>
              </a:rPr>
              <a:t> </a:t>
            </a:r>
            <a:r>
              <a:rPr spc="-236" dirty="0">
                <a:solidFill>
                  <a:srgbClr val="FFFFFF"/>
                </a:solidFill>
                <a:latin typeface="Verdana"/>
                <a:cs typeface="Verdana"/>
              </a:rPr>
              <a:t>II,</a:t>
            </a:r>
            <a:r>
              <a:rPr spc="-146" dirty="0">
                <a:solidFill>
                  <a:srgbClr val="FFFFFF"/>
                </a:solidFill>
                <a:latin typeface="Verdana"/>
                <a:cs typeface="Verdana"/>
              </a:rPr>
              <a:t> </a:t>
            </a:r>
            <a:r>
              <a:rPr spc="-75" dirty="0">
                <a:solidFill>
                  <a:srgbClr val="FFFFFF"/>
                </a:solidFill>
                <a:latin typeface="Verdana"/>
                <a:cs typeface="Verdana"/>
              </a:rPr>
              <a:t>in</a:t>
            </a:r>
            <a:r>
              <a:rPr spc="-113" dirty="0">
                <a:solidFill>
                  <a:srgbClr val="FFFFFF"/>
                </a:solidFill>
                <a:latin typeface="Verdana"/>
                <a:cs typeface="Verdana"/>
              </a:rPr>
              <a:t> </a:t>
            </a:r>
            <a:r>
              <a:rPr spc="-45" dirty="0">
                <a:solidFill>
                  <a:srgbClr val="FFFFFF"/>
                </a:solidFill>
                <a:latin typeface="Verdana"/>
                <a:cs typeface="Verdana"/>
              </a:rPr>
              <a:t>Egypt.</a:t>
            </a:r>
            <a:endParaRPr dirty="0">
              <a:latin typeface="Verdana"/>
              <a:cs typeface="Verdana"/>
            </a:endParaRPr>
          </a:p>
          <a:p>
            <a:pPr marL="9525" marR="787718" algn="just">
              <a:lnSpc>
                <a:spcPct val="150000"/>
              </a:lnSpc>
              <a:spcBef>
                <a:spcPts val="746"/>
              </a:spcBef>
              <a:tabLst>
                <a:tab pos="266224" algn="l"/>
              </a:tabLst>
            </a:pPr>
            <a:r>
              <a:rPr sz="1600" spc="203" dirty="0">
                <a:solidFill>
                  <a:srgbClr val="89D0D5"/>
                </a:solidFill>
                <a:latin typeface="Arial"/>
                <a:cs typeface="Arial"/>
              </a:rPr>
              <a:t>	</a:t>
            </a:r>
            <a:r>
              <a:rPr spc="-4" dirty="0">
                <a:solidFill>
                  <a:srgbClr val="FFFFFF"/>
                </a:solidFill>
                <a:latin typeface="Verdana"/>
                <a:cs typeface="Verdana"/>
              </a:rPr>
              <a:t>Around</a:t>
            </a:r>
            <a:r>
              <a:rPr spc="-127" dirty="0">
                <a:solidFill>
                  <a:srgbClr val="FFFFFF"/>
                </a:solidFill>
                <a:latin typeface="Verdana"/>
                <a:cs typeface="Verdana"/>
              </a:rPr>
              <a:t> </a:t>
            </a:r>
            <a:r>
              <a:rPr spc="-124" dirty="0">
                <a:solidFill>
                  <a:srgbClr val="FFFFFF"/>
                </a:solidFill>
                <a:latin typeface="Verdana"/>
                <a:cs typeface="Verdana"/>
              </a:rPr>
              <a:t>400</a:t>
            </a:r>
            <a:r>
              <a:rPr spc="-116" dirty="0">
                <a:solidFill>
                  <a:srgbClr val="FFFFFF"/>
                </a:solidFill>
                <a:latin typeface="Verdana"/>
                <a:cs typeface="Verdana"/>
              </a:rPr>
              <a:t> </a:t>
            </a:r>
            <a:r>
              <a:rPr spc="-83" dirty="0">
                <a:solidFill>
                  <a:srgbClr val="FFFFFF"/>
                </a:solidFill>
                <a:latin typeface="Verdana"/>
                <a:cs typeface="Verdana"/>
              </a:rPr>
              <a:t>B.C.,</a:t>
            </a:r>
            <a:r>
              <a:rPr spc="-116" dirty="0">
                <a:solidFill>
                  <a:srgbClr val="FFFFFF"/>
                </a:solidFill>
                <a:latin typeface="Verdana"/>
                <a:cs typeface="Verdana"/>
              </a:rPr>
              <a:t> </a:t>
            </a:r>
            <a:r>
              <a:rPr spc="-11" dirty="0">
                <a:solidFill>
                  <a:srgbClr val="FFFFFF"/>
                </a:solidFill>
                <a:latin typeface="Verdana"/>
                <a:cs typeface="Verdana"/>
              </a:rPr>
              <a:t>the</a:t>
            </a:r>
            <a:r>
              <a:rPr spc="-127" dirty="0">
                <a:solidFill>
                  <a:srgbClr val="FFFFFF"/>
                </a:solidFill>
                <a:latin typeface="Verdana"/>
                <a:cs typeface="Verdana"/>
              </a:rPr>
              <a:t> </a:t>
            </a:r>
            <a:r>
              <a:rPr spc="-60" dirty="0">
                <a:solidFill>
                  <a:srgbClr val="FFFFFF"/>
                </a:solidFill>
                <a:latin typeface="Verdana"/>
                <a:cs typeface="Verdana"/>
              </a:rPr>
              <a:t>Spartans</a:t>
            </a:r>
            <a:r>
              <a:rPr spc="-139" dirty="0">
                <a:solidFill>
                  <a:srgbClr val="FFFFFF"/>
                </a:solidFill>
                <a:latin typeface="Verdana"/>
                <a:cs typeface="Verdana"/>
              </a:rPr>
              <a:t> </a:t>
            </a:r>
            <a:r>
              <a:rPr spc="-15" dirty="0">
                <a:solidFill>
                  <a:srgbClr val="FFFFFF"/>
                </a:solidFill>
                <a:latin typeface="Verdana"/>
                <a:cs typeface="Verdana"/>
              </a:rPr>
              <a:t>used</a:t>
            </a:r>
            <a:r>
              <a:rPr spc="-127" dirty="0">
                <a:solidFill>
                  <a:srgbClr val="FFFFFF"/>
                </a:solidFill>
                <a:latin typeface="Verdana"/>
                <a:cs typeface="Verdana"/>
              </a:rPr>
              <a:t> </a:t>
            </a:r>
            <a:r>
              <a:rPr spc="124" dirty="0">
                <a:solidFill>
                  <a:srgbClr val="FFFFFF"/>
                </a:solidFill>
                <a:latin typeface="Verdana"/>
                <a:cs typeface="Verdana"/>
              </a:rPr>
              <a:t>a</a:t>
            </a:r>
            <a:r>
              <a:rPr spc="-120" dirty="0">
                <a:solidFill>
                  <a:srgbClr val="FFFFFF"/>
                </a:solidFill>
                <a:latin typeface="Verdana"/>
                <a:cs typeface="Verdana"/>
              </a:rPr>
              <a:t> </a:t>
            </a:r>
            <a:r>
              <a:rPr spc="-90" dirty="0">
                <a:solidFill>
                  <a:srgbClr val="FFFFFF"/>
                </a:solidFill>
                <a:latin typeface="Verdana"/>
                <a:cs typeface="Verdana"/>
              </a:rPr>
              <a:t>system</a:t>
            </a:r>
            <a:r>
              <a:rPr spc="-131" dirty="0">
                <a:solidFill>
                  <a:srgbClr val="FFFFFF"/>
                </a:solidFill>
                <a:latin typeface="Verdana"/>
                <a:cs typeface="Verdana"/>
              </a:rPr>
              <a:t> </a:t>
            </a:r>
            <a:r>
              <a:rPr spc="8" dirty="0">
                <a:solidFill>
                  <a:srgbClr val="FFFFFF"/>
                </a:solidFill>
                <a:latin typeface="Verdana"/>
                <a:cs typeface="Verdana"/>
              </a:rPr>
              <a:t>of</a:t>
            </a:r>
            <a:r>
              <a:rPr spc="-116" dirty="0">
                <a:solidFill>
                  <a:srgbClr val="FFFFFF"/>
                </a:solidFill>
                <a:latin typeface="Verdana"/>
                <a:cs typeface="Verdana"/>
              </a:rPr>
              <a:t> </a:t>
            </a:r>
            <a:r>
              <a:rPr spc="-11" dirty="0">
                <a:solidFill>
                  <a:srgbClr val="FFFFFF"/>
                </a:solidFill>
                <a:latin typeface="Verdana"/>
                <a:cs typeface="Verdana"/>
              </a:rPr>
              <a:t>encrypting</a:t>
            </a:r>
            <a:r>
              <a:rPr lang="en-US" spc="-11" dirty="0">
                <a:solidFill>
                  <a:srgbClr val="FFFFFF"/>
                </a:solidFill>
                <a:latin typeface="Verdana"/>
                <a:cs typeface="Verdana"/>
              </a:rPr>
              <a:t> </a:t>
            </a:r>
            <a:r>
              <a:rPr spc="-41" dirty="0">
                <a:solidFill>
                  <a:srgbClr val="FFFFFF"/>
                </a:solidFill>
                <a:latin typeface="Verdana"/>
                <a:cs typeface="Verdana"/>
              </a:rPr>
              <a:t>information</a:t>
            </a:r>
            <a:r>
              <a:rPr spc="-131" dirty="0">
                <a:solidFill>
                  <a:srgbClr val="FFFFFF"/>
                </a:solidFill>
                <a:latin typeface="Verdana"/>
                <a:cs typeface="Verdana"/>
              </a:rPr>
              <a:t> </a:t>
            </a:r>
            <a:r>
              <a:rPr dirty="0">
                <a:solidFill>
                  <a:srgbClr val="FFFFFF"/>
                </a:solidFill>
                <a:latin typeface="Verdana"/>
                <a:cs typeface="Verdana"/>
              </a:rPr>
              <a:t>by</a:t>
            </a:r>
            <a:r>
              <a:rPr spc="-120" dirty="0">
                <a:solidFill>
                  <a:srgbClr val="FFFFFF"/>
                </a:solidFill>
                <a:latin typeface="Verdana"/>
                <a:cs typeface="Verdana"/>
              </a:rPr>
              <a:t> </a:t>
            </a:r>
            <a:r>
              <a:rPr spc="-64" dirty="0">
                <a:solidFill>
                  <a:srgbClr val="FFFFFF"/>
                </a:solidFill>
                <a:latin typeface="Verdana"/>
                <a:cs typeface="Verdana"/>
              </a:rPr>
              <a:t>writing</a:t>
            </a:r>
            <a:r>
              <a:rPr spc="-124" dirty="0">
                <a:solidFill>
                  <a:srgbClr val="FFFFFF"/>
                </a:solidFill>
                <a:latin typeface="Verdana"/>
                <a:cs typeface="Verdana"/>
              </a:rPr>
              <a:t> </a:t>
            </a:r>
            <a:r>
              <a:rPr spc="124" dirty="0">
                <a:solidFill>
                  <a:srgbClr val="FFFFFF"/>
                </a:solidFill>
                <a:latin typeface="Verdana"/>
                <a:cs typeface="Verdana"/>
              </a:rPr>
              <a:t>a</a:t>
            </a:r>
            <a:r>
              <a:rPr spc="-113" dirty="0">
                <a:solidFill>
                  <a:srgbClr val="FFFFFF"/>
                </a:solidFill>
                <a:latin typeface="Verdana"/>
                <a:cs typeface="Verdana"/>
              </a:rPr>
              <a:t> </a:t>
            </a:r>
            <a:r>
              <a:rPr spc="-15" dirty="0">
                <a:solidFill>
                  <a:srgbClr val="FFFFFF"/>
                </a:solidFill>
                <a:latin typeface="Verdana"/>
                <a:cs typeface="Verdana"/>
              </a:rPr>
              <a:t>message</a:t>
            </a:r>
            <a:r>
              <a:rPr spc="-135" dirty="0">
                <a:solidFill>
                  <a:srgbClr val="FFFFFF"/>
                </a:solidFill>
                <a:latin typeface="Verdana"/>
                <a:cs typeface="Verdana"/>
              </a:rPr>
              <a:t> </a:t>
            </a:r>
            <a:r>
              <a:rPr spc="19" dirty="0">
                <a:solidFill>
                  <a:srgbClr val="FFFFFF"/>
                </a:solidFill>
                <a:latin typeface="Verdana"/>
                <a:cs typeface="Verdana"/>
              </a:rPr>
              <a:t>on</a:t>
            </a:r>
            <a:r>
              <a:rPr spc="-116" dirty="0">
                <a:solidFill>
                  <a:srgbClr val="FFFFFF"/>
                </a:solidFill>
                <a:latin typeface="Verdana"/>
                <a:cs typeface="Verdana"/>
              </a:rPr>
              <a:t> </a:t>
            </a:r>
            <a:r>
              <a:rPr spc="124" dirty="0">
                <a:solidFill>
                  <a:srgbClr val="FFFFFF"/>
                </a:solidFill>
                <a:latin typeface="Verdana"/>
                <a:cs typeface="Verdana"/>
              </a:rPr>
              <a:t>a</a:t>
            </a:r>
            <a:r>
              <a:rPr spc="-120" dirty="0">
                <a:solidFill>
                  <a:srgbClr val="FFFFFF"/>
                </a:solidFill>
                <a:latin typeface="Verdana"/>
                <a:cs typeface="Verdana"/>
              </a:rPr>
              <a:t> </a:t>
            </a:r>
            <a:r>
              <a:rPr spc="-30" dirty="0">
                <a:solidFill>
                  <a:srgbClr val="FFFFFF"/>
                </a:solidFill>
                <a:latin typeface="Verdana"/>
                <a:cs typeface="Verdana"/>
              </a:rPr>
              <a:t>sheet</a:t>
            </a:r>
            <a:r>
              <a:rPr spc="-127" dirty="0">
                <a:solidFill>
                  <a:srgbClr val="FFFFFF"/>
                </a:solidFill>
                <a:latin typeface="Verdana"/>
                <a:cs typeface="Verdana"/>
              </a:rPr>
              <a:t> </a:t>
            </a:r>
            <a:r>
              <a:rPr spc="8" dirty="0">
                <a:solidFill>
                  <a:srgbClr val="FFFFFF"/>
                </a:solidFill>
                <a:latin typeface="Verdana"/>
                <a:cs typeface="Verdana"/>
              </a:rPr>
              <a:t>of</a:t>
            </a:r>
            <a:r>
              <a:rPr spc="-113" dirty="0">
                <a:solidFill>
                  <a:srgbClr val="FFFFFF"/>
                </a:solidFill>
                <a:latin typeface="Verdana"/>
                <a:cs typeface="Verdana"/>
              </a:rPr>
              <a:t> </a:t>
            </a:r>
            <a:r>
              <a:rPr spc="-45" dirty="0">
                <a:solidFill>
                  <a:srgbClr val="FFFFFF"/>
                </a:solidFill>
                <a:latin typeface="Verdana"/>
                <a:cs typeface="Verdana"/>
              </a:rPr>
              <a:t>papyrus.</a:t>
            </a:r>
            <a:endParaRPr dirty="0">
              <a:latin typeface="Verdana"/>
              <a:cs typeface="Verdana"/>
            </a:endParaRPr>
          </a:p>
          <a:p>
            <a:pPr marL="9525" algn="just">
              <a:lnSpc>
                <a:spcPct val="150000"/>
              </a:lnSpc>
              <a:spcBef>
                <a:spcPts val="758"/>
              </a:spcBef>
              <a:tabLst>
                <a:tab pos="266224" algn="l"/>
              </a:tabLst>
            </a:pPr>
            <a:r>
              <a:rPr sz="1600" spc="203" dirty="0">
                <a:solidFill>
                  <a:srgbClr val="89D0D5"/>
                </a:solidFill>
                <a:latin typeface="Arial"/>
                <a:cs typeface="Arial"/>
              </a:rPr>
              <a:t>	</a:t>
            </a:r>
            <a:r>
              <a:rPr spc="-4" dirty="0">
                <a:solidFill>
                  <a:srgbClr val="FFFFFF"/>
                </a:solidFill>
                <a:latin typeface="Verdana"/>
                <a:cs typeface="Verdana"/>
              </a:rPr>
              <a:t>Around</a:t>
            </a:r>
            <a:r>
              <a:rPr spc="-127" dirty="0">
                <a:solidFill>
                  <a:srgbClr val="FFFFFF"/>
                </a:solidFill>
                <a:latin typeface="Verdana"/>
                <a:cs typeface="Verdana"/>
              </a:rPr>
              <a:t> </a:t>
            </a:r>
            <a:r>
              <a:rPr spc="-120" dirty="0">
                <a:solidFill>
                  <a:srgbClr val="FFFFFF"/>
                </a:solidFill>
                <a:latin typeface="Verdana"/>
                <a:cs typeface="Verdana"/>
              </a:rPr>
              <a:t>100 </a:t>
            </a:r>
            <a:r>
              <a:rPr spc="-83" dirty="0">
                <a:solidFill>
                  <a:srgbClr val="FFFFFF"/>
                </a:solidFill>
                <a:latin typeface="Verdana"/>
                <a:cs typeface="Verdana"/>
              </a:rPr>
              <a:t>B.C.,</a:t>
            </a:r>
            <a:r>
              <a:rPr spc="-116" dirty="0">
                <a:solidFill>
                  <a:srgbClr val="FFFFFF"/>
                </a:solidFill>
                <a:latin typeface="Verdana"/>
                <a:cs typeface="Verdana"/>
              </a:rPr>
              <a:t> </a:t>
            </a:r>
            <a:r>
              <a:rPr spc="-79" dirty="0">
                <a:solidFill>
                  <a:srgbClr val="FFFFFF"/>
                </a:solidFill>
                <a:latin typeface="Verdana"/>
                <a:cs typeface="Verdana"/>
              </a:rPr>
              <a:t>Julius</a:t>
            </a:r>
            <a:r>
              <a:rPr spc="-131" dirty="0">
                <a:solidFill>
                  <a:srgbClr val="FFFFFF"/>
                </a:solidFill>
                <a:latin typeface="Verdana"/>
                <a:cs typeface="Verdana"/>
              </a:rPr>
              <a:t> </a:t>
            </a:r>
            <a:r>
              <a:rPr spc="19" dirty="0">
                <a:solidFill>
                  <a:srgbClr val="FFFFFF"/>
                </a:solidFill>
                <a:latin typeface="Verdana"/>
                <a:cs typeface="Verdana"/>
              </a:rPr>
              <a:t>Caesar</a:t>
            </a:r>
            <a:r>
              <a:rPr spc="-139" dirty="0">
                <a:solidFill>
                  <a:srgbClr val="FFFFFF"/>
                </a:solidFill>
                <a:latin typeface="Verdana"/>
                <a:cs typeface="Verdana"/>
              </a:rPr>
              <a:t> </a:t>
            </a:r>
            <a:r>
              <a:rPr spc="-23" dirty="0">
                <a:solidFill>
                  <a:srgbClr val="FFFFFF"/>
                </a:solidFill>
                <a:latin typeface="Verdana"/>
                <a:cs typeface="Verdana"/>
              </a:rPr>
              <a:t>was</a:t>
            </a:r>
            <a:r>
              <a:rPr spc="-120" dirty="0">
                <a:solidFill>
                  <a:srgbClr val="FFFFFF"/>
                </a:solidFill>
                <a:latin typeface="Verdana"/>
                <a:cs typeface="Verdana"/>
              </a:rPr>
              <a:t> </a:t>
            </a:r>
            <a:r>
              <a:rPr spc="-23" dirty="0">
                <a:solidFill>
                  <a:srgbClr val="FFFFFF"/>
                </a:solidFill>
                <a:latin typeface="Verdana"/>
                <a:cs typeface="Verdana"/>
              </a:rPr>
              <a:t>known</a:t>
            </a:r>
            <a:r>
              <a:rPr spc="-120" dirty="0">
                <a:solidFill>
                  <a:srgbClr val="FFFFFF"/>
                </a:solidFill>
                <a:latin typeface="Verdana"/>
                <a:cs typeface="Verdana"/>
              </a:rPr>
              <a:t> </a:t>
            </a:r>
            <a:r>
              <a:rPr spc="-4" dirty="0">
                <a:solidFill>
                  <a:srgbClr val="FFFFFF"/>
                </a:solidFill>
                <a:latin typeface="Verdana"/>
                <a:cs typeface="Verdana"/>
              </a:rPr>
              <a:t>to</a:t>
            </a:r>
            <a:r>
              <a:rPr spc="-127" dirty="0">
                <a:solidFill>
                  <a:srgbClr val="FFFFFF"/>
                </a:solidFill>
                <a:latin typeface="Verdana"/>
                <a:cs typeface="Verdana"/>
              </a:rPr>
              <a:t> </a:t>
            </a:r>
            <a:r>
              <a:rPr spc="-53" dirty="0">
                <a:solidFill>
                  <a:srgbClr val="FFFFFF"/>
                </a:solidFill>
                <a:latin typeface="Verdana"/>
                <a:cs typeface="Verdana"/>
              </a:rPr>
              <a:t>use</a:t>
            </a:r>
            <a:r>
              <a:rPr spc="-124" dirty="0">
                <a:solidFill>
                  <a:srgbClr val="FFFFFF"/>
                </a:solidFill>
                <a:latin typeface="Verdana"/>
                <a:cs typeface="Verdana"/>
              </a:rPr>
              <a:t> </a:t>
            </a:r>
            <a:r>
              <a:rPr spc="124" dirty="0">
                <a:solidFill>
                  <a:srgbClr val="FFFFFF"/>
                </a:solidFill>
                <a:latin typeface="Verdana"/>
                <a:cs typeface="Verdana"/>
              </a:rPr>
              <a:t>a</a:t>
            </a:r>
            <a:r>
              <a:rPr spc="-124" dirty="0">
                <a:solidFill>
                  <a:srgbClr val="FFFFFF"/>
                </a:solidFill>
                <a:latin typeface="Verdana"/>
                <a:cs typeface="Verdana"/>
              </a:rPr>
              <a:t> </a:t>
            </a:r>
            <a:r>
              <a:rPr spc="-60" dirty="0">
                <a:solidFill>
                  <a:srgbClr val="FFFFFF"/>
                </a:solidFill>
                <a:latin typeface="Verdana"/>
                <a:cs typeface="Verdana"/>
              </a:rPr>
              <a:t>form</a:t>
            </a:r>
            <a:endParaRPr dirty="0">
              <a:latin typeface="Verdana"/>
              <a:cs typeface="Verdana"/>
            </a:endParaRPr>
          </a:p>
          <a:p>
            <a:pPr marL="266700" marR="467678" algn="just">
              <a:lnSpc>
                <a:spcPct val="150000"/>
              </a:lnSpc>
            </a:pPr>
            <a:r>
              <a:rPr spc="4" dirty="0">
                <a:solidFill>
                  <a:srgbClr val="FFFFFF"/>
                </a:solidFill>
                <a:latin typeface="Verdana"/>
                <a:cs typeface="Verdana"/>
              </a:rPr>
              <a:t>of</a:t>
            </a:r>
            <a:r>
              <a:rPr spc="-127" dirty="0">
                <a:solidFill>
                  <a:srgbClr val="FFFFFF"/>
                </a:solidFill>
                <a:latin typeface="Verdana"/>
                <a:cs typeface="Verdana"/>
              </a:rPr>
              <a:t> </a:t>
            </a:r>
            <a:r>
              <a:rPr spc="-11" dirty="0">
                <a:solidFill>
                  <a:srgbClr val="FFFFFF"/>
                </a:solidFill>
                <a:latin typeface="Verdana"/>
                <a:cs typeface="Verdana"/>
              </a:rPr>
              <a:t>encryption</a:t>
            </a:r>
            <a:r>
              <a:rPr spc="-124" dirty="0">
                <a:solidFill>
                  <a:srgbClr val="FFFFFF"/>
                </a:solidFill>
                <a:latin typeface="Verdana"/>
                <a:cs typeface="Verdana"/>
              </a:rPr>
              <a:t> </a:t>
            </a:r>
            <a:r>
              <a:rPr spc="-4" dirty="0">
                <a:solidFill>
                  <a:srgbClr val="FFFFFF"/>
                </a:solidFill>
                <a:latin typeface="Verdana"/>
                <a:cs typeface="Verdana"/>
              </a:rPr>
              <a:t>to</a:t>
            </a:r>
            <a:r>
              <a:rPr spc="-127" dirty="0">
                <a:solidFill>
                  <a:srgbClr val="FFFFFF"/>
                </a:solidFill>
                <a:latin typeface="Verdana"/>
                <a:cs typeface="Verdana"/>
              </a:rPr>
              <a:t> </a:t>
            </a:r>
            <a:r>
              <a:rPr spc="30" dirty="0">
                <a:solidFill>
                  <a:srgbClr val="FFFFFF"/>
                </a:solidFill>
                <a:latin typeface="Verdana"/>
                <a:cs typeface="Verdana"/>
              </a:rPr>
              <a:t>convey</a:t>
            </a:r>
            <a:r>
              <a:rPr spc="-120" dirty="0">
                <a:solidFill>
                  <a:srgbClr val="FFFFFF"/>
                </a:solidFill>
                <a:latin typeface="Verdana"/>
                <a:cs typeface="Verdana"/>
              </a:rPr>
              <a:t> </a:t>
            </a:r>
            <a:r>
              <a:rPr spc="-19" dirty="0">
                <a:solidFill>
                  <a:srgbClr val="FFFFFF"/>
                </a:solidFill>
                <a:latin typeface="Verdana"/>
                <a:cs typeface="Verdana"/>
              </a:rPr>
              <a:t>secret</a:t>
            </a:r>
            <a:r>
              <a:rPr spc="-124" dirty="0">
                <a:solidFill>
                  <a:srgbClr val="FFFFFF"/>
                </a:solidFill>
                <a:latin typeface="Verdana"/>
                <a:cs typeface="Verdana"/>
              </a:rPr>
              <a:t> </a:t>
            </a:r>
            <a:r>
              <a:rPr spc="-38" dirty="0">
                <a:solidFill>
                  <a:srgbClr val="FFFFFF"/>
                </a:solidFill>
                <a:latin typeface="Verdana"/>
                <a:cs typeface="Verdana"/>
              </a:rPr>
              <a:t>messages</a:t>
            </a:r>
            <a:r>
              <a:rPr spc="-139" dirty="0">
                <a:solidFill>
                  <a:srgbClr val="FFFFFF"/>
                </a:solidFill>
                <a:latin typeface="Verdana"/>
                <a:cs typeface="Verdana"/>
              </a:rPr>
              <a:t> </a:t>
            </a:r>
            <a:r>
              <a:rPr spc="-4" dirty="0">
                <a:solidFill>
                  <a:srgbClr val="FFFFFF"/>
                </a:solidFill>
                <a:latin typeface="Verdana"/>
                <a:cs typeface="Verdana"/>
              </a:rPr>
              <a:t>to</a:t>
            </a:r>
            <a:r>
              <a:rPr spc="-127" dirty="0">
                <a:solidFill>
                  <a:srgbClr val="FFFFFF"/>
                </a:solidFill>
                <a:latin typeface="Verdana"/>
                <a:cs typeface="Verdana"/>
              </a:rPr>
              <a:t> </a:t>
            </a:r>
            <a:r>
              <a:rPr spc="-116" dirty="0">
                <a:solidFill>
                  <a:srgbClr val="FFFFFF"/>
                </a:solidFill>
                <a:latin typeface="Verdana"/>
                <a:cs typeface="Verdana"/>
              </a:rPr>
              <a:t>his</a:t>
            </a:r>
            <a:r>
              <a:rPr spc="-109" dirty="0">
                <a:solidFill>
                  <a:srgbClr val="FFFFFF"/>
                </a:solidFill>
                <a:latin typeface="Verdana"/>
                <a:cs typeface="Verdana"/>
              </a:rPr>
              <a:t> </a:t>
            </a:r>
            <a:r>
              <a:rPr spc="-53" dirty="0">
                <a:solidFill>
                  <a:srgbClr val="FFFFFF"/>
                </a:solidFill>
                <a:latin typeface="Verdana"/>
                <a:cs typeface="Verdana"/>
              </a:rPr>
              <a:t>army</a:t>
            </a:r>
            <a:r>
              <a:rPr spc="-124" dirty="0">
                <a:solidFill>
                  <a:srgbClr val="FFFFFF"/>
                </a:solidFill>
                <a:latin typeface="Verdana"/>
                <a:cs typeface="Verdana"/>
              </a:rPr>
              <a:t> </a:t>
            </a:r>
            <a:r>
              <a:rPr spc="-23" dirty="0">
                <a:solidFill>
                  <a:srgbClr val="FFFFFF"/>
                </a:solidFill>
                <a:latin typeface="Verdana"/>
                <a:cs typeface="Verdana"/>
              </a:rPr>
              <a:t>generals</a:t>
            </a:r>
            <a:r>
              <a:rPr lang="en-US" spc="-23" dirty="0">
                <a:solidFill>
                  <a:srgbClr val="FFFFFF"/>
                </a:solidFill>
                <a:latin typeface="Verdana"/>
                <a:cs typeface="Verdana"/>
              </a:rPr>
              <a:t> </a:t>
            </a:r>
            <a:r>
              <a:rPr spc="8" dirty="0">
                <a:solidFill>
                  <a:srgbClr val="FFFFFF"/>
                </a:solidFill>
                <a:latin typeface="Verdana"/>
                <a:cs typeface="Verdana"/>
              </a:rPr>
              <a:t>posted</a:t>
            </a:r>
            <a:r>
              <a:rPr spc="-153" dirty="0">
                <a:solidFill>
                  <a:srgbClr val="FFFFFF"/>
                </a:solidFill>
                <a:latin typeface="Verdana"/>
                <a:cs typeface="Verdana"/>
              </a:rPr>
              <a:t> </a:t>
            </a:r>
            <a:r>
              <a:rPr spc="-75" dirty="0">
                <a:solidFill>
                  <a:srgbClr val="FFFFFF"/>
                </a:solidFill>
                <a:latin typeface="Verdana"/>
                <a:cs typeface="Verdana"/>
              </a:rPr>
              <a:t>in</a:t>
            </a:r>
            <a:r>
              <a:rPr spc="-113" dirty="0">
                <a:solidFill>
                  <a:srgbClr val="FFFFFF"/>
                </a:solidFill>
                <a:latin typeface="Verdana"/>
                <a:cs typeface="Verdana"/>
              </a:rPr>
              <a:t> </a:t>
            </a:r>
            <a:r>
              <a:rPr spc="-8" dirty="0">
                <a:solidFill>
                  <a:srgbClr val="FFFFFF"/>
                </a:solidFill>
                <a:latin typeface="Verdana"/>
                <a:cs typeface="Verdana"/>
              </a:rPr>
              <a:t>the</a:t>
            </a:r>
            <a:r>
              <a:rPr spc="-139" dirty="0">
                <a:solidFill>
                  <a:srgbClr val="FFFFFF"/>
                </a:solidFill>
                <a:latin typeface="Verdana"/>
                <a:cs typeface="Verdana"/>
              </a:rPr>
              <a:t> </a:t>
            </a:r>
            <a:r>
              <a:rPr spc="-19" dirty="0">
                <a:solidFill>
                  <a:srgbClr val="FFFFFF"/>
                </a:solidFill>
                <a:latin typeface="Verdana"/>
                <a:cs typeface="Verdana"/>
              </a:rPr>
              <a:t>war</a:t>
            </a:r>
            <a:r>
              <a:rPr spc="-116" dirty="0">
                <a:solidFill>
                  <a:srgbClr val="FFFFFF"/>
                </a:solidFill>
                <a:latin typeface="Verdana"/>
                <a:cs typeface="Verdana"/>
              </a:rPr>
              <a:t> </a:t>
            </a:r>
            <a:r>
              <a:rPr spc="-71" dirty="0">
                <a:solidFill>
                  <a:srgbClr val="FFFFFF"/>
                </a:solidFill>
                <a:latin typeface="Verdana"/>
                <a:cs typeface="Verdana"/>
              </a:rPr>
              <a:t>front.</a:t>
            </a:r>
            <a:endParaRPr dirty="0">
              <a:latin typeface="Verdana"/>
              <a:cs typeface="Verdana"/>
            </a:endParaRPr>
          </a:p>
        </p:txBody>
      </p:sp>
      <p:sp>
        <p:nvSpPr>
          <p:cNvPr id="4" name="object 4"/>
          <p:cNvSpPr/>
          <p:nvPr/>
        </p:nvSpPr>
        <p:spPr>
          <a:xfrm>
            <a:off x="1703513" y="5066253"/>
            <a:ext cx="4165442" cy="1531098"/>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6499448" y="5066253"/>
            <a:ext cx="4165442" cy="1531098"/>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5856" y="476674"/>
            <a:ext cx="8096568" cy="2345931"/>
          </a:xfrm>
          <a:prstGeom prst="rect">
            <a:avLst/>
          </a:prstGeom>
        </p:spPr>
        <p:txBody>
          <a:bodyPr vert="horz" wrap="square" lIns="0" tIns="10001" rIns="0" bIns="0" rtlCol="0">
            <a:spAutoFit/>
          </a:bodyPr>
          <a:lstStyle/>
          <a:p>
            <a:pPr marL="266700" marR="43814" indent="-257175">
              <a:lnSpc>
                <a:spcPct val="150000"/>
              </a:lnSpc>
              <a:spcBef>
                <a:spcPts val="79"/>
              </a:spcBef>
              <a:tabLst>
                <a:tab pos="266224" algn="l"/>
              </a:tabLst>
            </a:pPr>
            <a:r>
              <a:rPr sz="1200" spc="203" dirty="0">
                <a:solidFill>
                  <a:srgbClr val="89D0D5"/>
                </a:solidFill>
                <a:latin typeface="Arial"/>
                <a:cs typeface="Arial"/>
              </a:rPr>
              <a:t>	</a:t>
            </a:r>
            <a:r>
              <a:rPr sz="2000" spc="-60" dirty="0">
                <a:solidFill>
                  <a:srgbClr val="FFFFFF"/>
                </a:solidFill>
                <a:latin typeface="Verdana"/>
                <a:cs typeface="Verdana"/>
              </a:rPr>
              <a:t>During</a:t>
            </a:r>
            <a:r>
              <a:rPr sz="2000" spc="-131" dirty="0">
                <a:solidFill>
                  <a:srgbClr val="FFFFFF"/>
                </a:solidFill>
                <a:latin typeface="Verdana"/>
                <a:cs typeface="Verdana"/>
              </a:rPr>
              <a:t> </a:t>
            </a:r>
            <a:r>
              <a:rPr sz="2000" spc="-11" dirty="0">
                <a:solidFill>
                  <a:srgbClr val="FFFFFF"/>
                </a:solidFill>
                <a:latin typeface="Verdana"/>
                <a:cs typeface="Verdana"/>
              </a:rPr>
              <a:t>the</a:t>
            </a:r>
            <a:r>
              <a:rPr sz="2000" spc="-139" dirty="0">
                <a:solidFill>
                  <a:srgbClr val="FFFFFF"/>
                </a:solidFill>
                <a:latin typeface="Verdana"/>
                <a:cs typeface="Verdana"/>
              </a:rPr>
              <a:t> </a:t>
            </a:r>
            <a:r>
              <a:rPr sz="2000" spc="-90" dirty="0">
                <a:solidFill>
                  <a:srgbClr val="FFFFFF"/>
                </a:solidFill>
                <a:latin typeface="Verdana"/>
                <a:cs typeface="Verdana"/>
              </a:rPr>
              <a:t>16th</a:t>
            </a:r>
            <a:r>
              <a:rPr sz="2000" spc="-127" dirty="0">
                <a:solidFill>
                  <a:srgbClr val="FFFFFF"/>
                </a:solidFill>
                <a:latin typeface="Verdana"/>
                <a:cs typeface="Verdana"/>
              </a:rPr>
              <a:t> </a:t>
            </a:r>
            <a:r>
              <a:rPr sz="2000" spc="-34" dirty="0">
                <a:solidFill>
                  <a:srgbClr val="FFFFFF"/>
                </a:solidFill>
                <a:latin typeface="Verdana"/>
                <a:cs typeface="Verdana"/>
              </a:rPr>
              <a:t>century,</a:t>
            </a:r>
            <a:r>
              <a:rPr sz="2000" spc="-131" dirty="0">
                <a:solidFill>
                  <a:srgbClr val="FFFFFF"/>
                </a:solidFill>
                <a:latin typeface="Verdana"/>
                <a:cs typeface="Verdana"/>
              </a:rPr>
              <a:t> </a:t>
            </a:r>
            <a:r>
              <a:rPr sz="2000" b="1" spc="-4" dirty="0">
                <a:solidFill>
                  <a:srgbClr val="FFFFFF"/>
                </a:solidFill>
                <a:latin typeface="Verdana"/>
                <a:cs typeface="Verdana"/>
              </a:rPr>
              <a:t>Vigenere</a:t>
            </a:r>
            <a:r>
              <a:rPr sz="2000" b="1" spc="-90" dirty="0">
                <a:solidFill>
                  <a:srgbClr val="FFFFFF"/>
                </a:solidFill>
                <a:latin typeface="Verdana"/>
                <a:cs typeface="Verdana"/>
              </a:rPr>
              <a:t> </a:t>
            </a:r>
            <a:r>
              <a:rPr sz="2000" b="1" spc="8" dirty="0">
                <a:solidFill>
                  <a:srgbClr val="FFFFFF"/>
                </a:solidFill>
                <a:latin typeface="Verdana"/>
                <a:cs typeface="Verdana"/>
              </a:rPr>
              <a:t>designed</a:t>
            </a:r>
            <a:r>
              <a:rPr sz="2000" b="1" spc="-116" dirty="0">
                <a:solidFill>
                  <a:srgbClr val="FFFFFF"/>
                </a:solidFill>
                <a:latin typeface="Verdana"/>
                <a:cs typeface="Verdana"/>
              </a:rPr>
              <a:t> </a:t>
            </a:r>
            <a:r>
              <a:rPr sz="2000" b="1" spc="124" dirty="0">
                <a:solidFill>
                  <a:srgbClr val="FFFFFF"/>
                </a:solidFill>
                <a:latin typeface="Verdana"/>
                <a:cs typeface="Verdana"/>
              </a:rPr>
              <a:t>a</a:t>
            </a:r>
            <a:r>
              <a:rPr sz="2000" b="1" spc="-124" dirty="0">
                <a:solidFill>
                  <a:srgbClr val="FFFFFF"/>
                </a:solidFill>
                <a:latin typeface="Verdana"/>
                <a:cs typeface="Verdana"/>
              </a:rPr>
              <a:t> </a:t>
            </a:r>
            <a:r>
              <a:rPr sz="2000" b="1" spc="4" dirty="0">
                <a:solidFill>
                  <a:srgbClr val="FFFFFF"/>
                </a:solidFill>
                <a:latin typeface="Verdana"/>
                <a:cs typeface="Verdana"/>
              </a:rPr>
              <a:t>cipher</a:t>
            </a:r>
            <a:r>
              <a:rPr sz="2000" b="1" spc="-109" dirty="0">
                <a:solidFill>
                  <a:srgbClr val="FFFFFF"/>
                </a:solidFill>
                <a:latin typeface="Verdana"/>
                <a:cs typeface="Verdana"/>
              </a:rPr>
              <a:t> </a:t>
            </a:r>
            <a:r>
              <a:rPr sz="2000" spc="-19" dirty="0">
                <a:solidFill>
                  <a:srgbClr val="FFFFFF"/>
                </a:solidFill>
                <a:latin typeface="Verdana"/>
                <a:cs typeface="Verdana"/>
              </a:rPr>
              <a:t>that</a:t>
            </a:r>
            <a:r>
              <a:rPr sz="2000" spc="-139" dirty="0">
                <a:solidFill>
                  <a:srgbClr val="FFFFFF"/>
                </a:solidFill>
                <a:latin typeface="Verdana"/>
                <a:cs typeface="Verdana"/>
              </a:rPr>
              <a:t> </a:t>
            </a:r>
            <a:r>
              <a:rPr sz="2000" spc="-23" dirty="0">
                <a:solidFill>
                  <a:srgbClr val="FFFFFF"/>
                </a:solidFill>
                <a:latin typeface="Verdana"/>
                <a:cs typeface="Verdana"/>
              </a:rPr>
              <a:t>was</a:t>
            </a:r>
            <a:r>
              <a:rPr lang="en-US" sz="2000" spc="-23" dirty="0">
                <a:solidFill>
                  <a:srgbClr val="FFFFFF"/>
                </a:solidFill>
                <a:latin typeface="Verdana"/>
                <a:cs typeface="Verdana"/>
              </a:rPr>
              <a:t> </a:t>
            </a:r>
            <a:r>
              <a:rPr sz="2000" spc="-23" dirty="0">
                <a:solidFill>
                  <a:srgbClr val="FFFFFF"/>
                </a:solidFill>
                <a:latin typeface="Verdana"/>
                <a:cs typeface="Verdana"/>
              </a:rPr>
              <a:t>supposedly</a:t>
            </a:r>
            <a:r>
              <a:rPr sz="2000" spc="-150" dirty="0">
                <a:solidFill>
                  <a:srgbClr val="FFFFFF"/>
                </a:solidFill>
                <a:latin typeface="Verdana"/>
                <a:cs typeface="Verdana"/>
              </a:rPr>
              <a:t> </a:t>
            </a:r>
            <a:r>
              <a:rPr sz="2000" spc="-11" dirty="0">
                <a:solidFill>
                  <a:srgbClr val="FFFFFF"/>
                </a:solidFill>
                <a:latin typeface="Verdana"/>
                <a:cs typeface="Verdana"/>
              </a:rPr>
              <a:t>the</a:t>
            </a:r>
            <a:r>
              <a:rPr sz="2000" spc="-131" dirty="0">
                <a:solidFill>
                  <a:srgbClr val="FFFFFF"/>
                </a:solidFill>
                <a:latin typeface="Verdana"/>
                <a:cs typeface="Verdana"/>
              </a:rPr>
              <a:t> first</a:t>
            </a:r>
            <a:r>
              <a:rPr sz="2000" spc="-124" dirty="0">
                <a:solidFill>
                  <a:srgbClr val="FFFFFF"/>
                </a:solidFill>
                <a:latin typeface="Verdana"/>
                <a:cs typeface="Verdana"/>
              </a:rPr>
              <a:t> </a:t>
            </a:r>
            <a:r>
              <a:rPr sz="2000" spc="4" dirty="0">
                <a:solidFill>
                  <a:srgbClr val="FFFFFF"/>
                </a:solidFill>
                <a:latin typeface="Verdana"/>
                <a:cs typeface="Verdana"/>
              </a:rPr>
              <a:t>cipher</a:t>
            </a:r>
            <a:r>
              <a:rPr sz="2000" spc="-124" dirty="0">
                <a:solidFill>
                  <a:srgbClr val="FFFFFF"/>
                </a:solidFill>
                <a:latin typeface="Verdana"/>
                <a:cs typeface="Verdana"/>
              </a:rPr>
              <a:t> </a:t>
            </a:r>
            <a:r>
              <a:rPr lang="en-US" sz="2000" spc="4" dirty="0">
                <a:solidFill>
                  <a:srgbClr val="FFFFFF"/>
                </a:solidFill>
                <a:latin typeface="Verdana"/>
                <a:cs typeface="Verdana"/>
              </a:rPr>
              <a:t>that</a:t>
            </a:r>
            <a:r>
              <a:rPr sz="2000" spc="-109" dirty="0">
                <a:solidFill>
                  <a:srgbClr val="FFFFFF"/>
                </a:solidFill>
                <a:latin typeface="Verdana"/>
                <a:cs typeface="Verdana"/>
              </a:rPr>
              <a:t> </a:t>
            </a:r>
            <a:r>
              <a:rPr sz="2000" spc="-15" dirty="0">
                <a:solidFill>
                  <a:srgbClr val="FFFFFF"/>
                </a:solidFill>
                <a:latin typeface="Verdana"/>
                <a:cs typeface="Verdana"/>
              </a:rPr>
              <a:t>used</a:t>
            </a:r>
            <a:r>
              <a:rPr sz="2000" spc="-131" dirty="0">
                <a:solidFill>
                  <a:srgbClr val="FFFFFF"/>
                </a:solidFill>
                <a:latin typeface="Verdana"/>
                <a:cs typeface="Verdana"/>
              </a:rPr>
              <a:t> </a:t>
            </a:r>
            <a:r>
              <a:rPr sz="2000" spc="41" dirty="0">
                <a:solidFill>
                  <a:srgbClr val="FFFFFF"/>
                </a:solidFill>
                <a:latin typeface="Verdana"/>
                <a:cs typeface="Verdana"/>
              </a:rPr>
              <a:t>an</a:t>
            </a:r>
            <a:r>
              <a:rPr sz="2000" spc="-124" dirty="0">
                <a:solidFill>
                  <a:srgbClr val="FFFFFF"/>
                </a:solidFill>
                <a:latin typeface="Verdana"/>
                <a:cs typeface="Verdana"/>
              </a:rPr>
              <a:t> </a:t>
            </a:r>
            <a:r>
              <a:rPr sz="2000" spc="-11" dirty="0">
                <a:solidFill>
                  <a:srgbClr val="FFFFFF"/>
                </a:solidFill>
                <a:latin typeface="Verdana"/>
                <a:cs typeface="Verdana"/>
              </a:rPr>
              <a:t>encryption</a:t>
            </a:r>
            <a:r>
              <a:rPr sz="2000" spc="-105" dirty="0">
                <a:solidFill>
                  <a:srgbClr val="FFFFFF"/>
                </a:solidFill>
                <a:latin typeface="Verdana"/>
                <a:cs typeface="Verdana"/>
              </a:rPr>
              <a:t> </a:t>
            </a:r>
            <a:r>
              <a:rPr sz="2000" spc="-68" dirty="0">
                <a:solidFill>
                  <a:srgbClr val="FFFFFF"/>
                </a:solidFill>
                <a:latin typeface="Verdana"/>
                <a:cs typeface="Verdana"/>
              </a:rPr>
              <a:t>key.</a:t>
            </a:r>
            <a:endParaRPr sz="2000" dirty="0">
              <a:latin typeface="Verdana"/>
              <a:cs typeface="Verdana"/>
            </a:endParaRPr>
          </a:p>
          <a:p>
            <a:pPr marL="266700" marR="3810" indent="-257175" algn="just">
              <a:lnSpc>
                <a:spcPct val="150000"/>
              </a:lnSpc>
              <a:spcBef>
                <a:spcPts val="746"/>
              </a:spcBef>
              <a:tabLst>
                <a:tab pos="266224" algn="l"/>
              </a:tabLst>
            </a:pPr>
            <a:r>
              <a:rPr spc="203" dirty="0">
                <a:solidFill>
                  <a:srgbClr val="89D0D5"/>
                </a:solidFill>
                <a:latin typeface="Arial"/>
                <a:cs typeface="Arial"/>
              </a:rPr>
              <a:t>	</a:t>
            </a:r>
            <a:r>
              <a:rPr sz="2000" spc="-4" dirty="0">
                <a:solidFill>
                  <a:srgbClr val="FFFFFF"/>
                </a:solidFill>
                <a:latin typeface="Verdana"/>
                <a:cs typeface="Verdana"/>
              </a:rPr>
              <a:t>At </a:t>
            </a:r>
            <a:r>
              <a:rPr sz="2000" spc="-8" dirty="0">
                <a:solidFill>
                  <a:srgbClr val="FFFFFF"/>
                </a:solidFill>
                <a:latin typeface="Verdana"/>
                <a:cs typeface="Verdana"/>
              </a:rPr>
              <a:t>the </a:t>
            </a:r>
            <a:r>
              <a:rPr sz="2000" spc="-86" dirty="0">
                <a:solidFill>
                  <a:srgbClr val="FFFFFF"/>
                </a:solidFill>
                <a:latin typeface="Verdana"/>
                <a:cs typeface="Verdana"/>
              </a:rPr>
              <a:t>start </a:t>
            </a:r>
            <a:r>
              <a:rPr sz="2000" spc="4" dirty="0">
                <a:solidFill>
                  <a:srgbClr val="FFFFFF"/>
                </a:solidFill>
                <a:latin typeface="Verdana"/>
                <a:cs typeface="Verdana"/>
              </a:rPr>
              <a:t>of </a:t>
            </a:r>
            <a:r>
              <a:rPr sz="2000" spc="-8" dirty="0">
                <a:solidFill>
                  <a:srgbClr val="FFFFFF"/>
                </a:solidFill>
                <a:latin typeface="Verdana"/>
                <a:cs typeface="Verdana"/>
              </a:rPr>
              <a:t>the </a:t>
            </a:r>
            <a:r>
              <a:rPr sz="2000" spc="-86" dirty="0">
                <a:solidFill>
                  <a:srgbClr val="FFFFFF"/>
                </a:solidFill>
                <a:latin typeface="Verdana"/>
                <a:cs typeface="Verdana"/>
              </a:rPr>
              <a:t>19th </a:t>
            </a:r>
            <a:r>
              <a:rPr sz="2000" spc="-19" dirty="0">
                <a:solidFill>
                  <a:srgbClr val="FFFFFF"/>
                </a:solidFill>
                <a:latin typeface="Verdana"/>
                <a:cs typeface="Verdana"/>
              </a:rPr>
              <a:t>century </a:t>
            </a:r>
            <a:r>
              <a:rPr sz="2000" spc="8" dirty="0">
                <a:solidFill>
                  <a:srgbClr val="FFFFFF"/>
                </a:solidFill>
                <a:latin typeface="Verdana"/>
                <a:cs typeface="Verdana"/>
              </a:rPr>
              <a:t>when </a:t>
            </a:r>
            <a:r>
              <a:rPr sz="2000" spc="-34" dirty="0">
                <a:solidFill>
                  <a:srgbClr val="FFFFFF"/>
                </a:solidFill>
                <a:latin typeface="Verdana"/>
                <a:cs typeface="Verdana"/>
              </a:rPr>
              <a:t>everything </a:t>
            </a:r>
            <a:r>
              <a:rPr sz="2000" spc="83" dirty="0">
                <a:solidFill>
                  <a:srgbClr val="FFFFFF"/>
                </a:solidFill>
                <a:latin typeface="Verdana"/>
                <a:cs typeface="Verdana"/>
              </a:rPr>
              <a:t>became</a:t>
            </a:r>
            <a:r>
              <a:rPr lang="en-US" sz="2000" spc="83" dirty="0">
                <a:solidFill>
                  <a:srgbClr val="FFFFFF"/>
                </a:solidFill>
                <a:latin typeface="Verdana"/>
                <a:cs typeface="Verdana"/>
              </a:rPr>
              <a:t> </a:t>
            </a:r>
            <a:r>
              <a:rPr sz="2000" spc="-8" dirty="0">
                <a:solidFill>
                  <a:srgbClr val="FFFFFF"/>
                </a:solidFill>
                <a:latin typeface="Verdana"/>
                <a:cs typeface="Verdana"/>
              </a:rPr>
              <a:t>electric,</a:t>
            </a:r>
            <a:r>
              <a:rPr sz="2000" spc="-139" dirty="0">
                <a:solidFill>
                  <a:srgbClr val="FFFFFF"/>
                </a:solidFill>
                <a:latin typeface="Verdana"/>
                <a:cs typeface="Verdana"/>
              </a:rPr>
              <a:t> </a:t>
            </a:r>
            <a:r>
              <a:rPr sz="2000" spc="-15" dirty="0">
                <a:solidFill>
                  <a:srgbClr val="FFFFFF"/>
                </a:solidFill>
                <a:latin typeface="Verdana"/>
                <a:cs typeface="Verdana"/>
              </a:rPr>
              <a:t>Hebern</a:t>
            </a:r>
            <a:r>
              <a:rPr sz="2000" spc="-120" dirty="0">
                <a:solidFill>
                  <a:srgbClr val="FFFFFF"/>
                </a:solidFill>
                <a:latin typeface="Verdana"/>
                <a:cs typeface="Verdana"/>
              </a:rPr>
              <a:t> </a:t>
            </a:r>
            <a:r>
              <a:rPr sz="2000" spc="8" dirty="0">
                <a:solidFill>
                  <a:srgbClr val="FFFFFF"/>
                </a:solidFill>
                <a:latin typeface="Verdana"/>
                <a:cs typeface="Verdana"/>
              </a:rPr>
              <a:t>designed</a:t>
            </a:r>
            <a:r>
              <a:rPr sz="2000" spc="-109" dirty="0">
                <a:solidFill>
                  <a:srgbClr val="FFFFFF"/>
                </a:solidFill>
                <a:latin typeface="Verdana"/>
                <a:cs typeface="Verdana"/>
              </a:rPr>
              <a:t> </a:t>
            </a:r>
            <a:r>
              <a:rPr sz="2000" spc="41" dirty="0">
                <a:solidFill>
                  <a:srgbClr val="FFFFFF"/>
                </a:solidFill>
                <a:latin typeface="Verdana"/>
                <a:cs typeface="Verdana"/>
              </a:rPr>
              <a:t>an</a:t>
            </a:r>
            <a:r>
              <a:rPr sz="2000" spc="-109" dirty="0">
                <a:solidFill>
                  <a:srgbClr val="FFFFFF"/>
                </a:solidFill>
                <a:latin typeface="Verdana"/>
                <a:cs typeface="Verdana"/>
              </a:rPr>
              <a:t> </a:t>
            </a:r>
            <a:r>
              <a:rPr sz="2000" b="1" spc="11" dirty="0">
                <a:solidFill>
                  <a:srgbClr val="FFFFFF"/>
                </a:solidFill>
                <a:latin typeface="Verdana"/>
                <a:cs typeface="Verdana"/>
              </a:rPr>
              <a:t>electro-mechanical</a:t>
            </a:r>
            <a:r>
              <a:rPr sz="2000" b="1" spc="-146" dirty="0">
                <a:solidFill>
                  <a:srgbClr val="FFFFFF"/>
                </a:solidFill>
                <a:latin typeface="Verdana"/>
                <a:cs typeface="Verdana"/>
              </a:rPr>
              <a:t> </a:t>
            </a:r>
            <a:r>
              <a:rPr sz="2000" dirty="0">
                <a:solidFill>
                  <a:srgbClr val="FFFFFF"/>
                </a:solidFill>
                <a:latin typeface="Verdana"/>
                <a:cs typeface="Verdana"/>
              </a:rPr>
              <a:t>contraption</a:t>
            </a:r>
            <a:r>
              <a:rPr lang="en-US" sz="2000" dirty="0">
                <a:solidFill>
                  <a:srgbClr val="FFFFFF"/>
                </a:solidFill>
                <a:latin typeface="Verdana"/>
                <a:cs typeface="Verdana"/>
              </a:rPr>
              <a:t> </a:t>
            </a:r>
            <a:r>
              <a:rPr sz="2000" spc="4" dirty="0">
                <a:solidFill>
                  <a:srgbClr val="FFFFFF"/>
                </a:solidFill>
                <a:latin typeface="Verdana"/>
                <a:cs typeface="Verdana"/>
              </a:rPr>
              <a:t>which</a:t>
            </a:r>
            <a:r>
              <a:rPr sz="2000" spc="-124" dirty="0">
                <a:solidFill>
                  <a:srgbClr val="FFFFFF"/>
                </a:solidFill>
                <a:latin typeface="Verdana"/>
                <a:cs typeface="Verdana"/>
              </a:rPr>
              <a:t> </a:t>
            </a:r>
            <a:r>
              <a:rPr sz="2000" spc="-23" dirty="0">
                <a:solidFill>
                  <a:srgbClr val="FFFFFF"/>
                </a:solidFill>
                <a:latin typeface="Verdana"/>
                <a:cs typeface="Verdana"/>
              </a:rPr>
              <a:t>was</a:t>
            </a:r>
            <a:r>
              <a:rPr sz="2000" spc="-120" dirty="0">
                <a:solidFill>
                  <a:srgbClr val="FFFFFF"/>
                </a:solidFill>
                <a:latin typeface="Verdana"/>
                <a:cs typeface="Verdana"/>
              </a:rPr>
              <a:t> </a:t>
            </a:r>
            <a:r>
              <a:rPr sz="2000" spc="45" dirty="0">
                <a:solidFill>
                  <a:srgbClr val="FFFFFF"/>
                </a:solidFill>
                <a:latin typeface="Verdana"/>
                <a:cs typeface="Verdana"/>
              </a:rPr>
              <a:t>called</a:t>
            </a:r>
            <a:r>
              <a:rPr sz="2000" spc="-131" dirty="0">
                <a:solidFill>
                  <a:srgbClr val="FFFFFF"/>
                </a:solidFill>
                <a:latin typeface="Verdana"/>
                <a:cs typeface="Verdana"/>
              </a:rPr>
              <a:t> </a:t>
            </a:r>
            <a:r>
              <a:rPr sz="2000" spc="-11" dirty="0">
                <a:solidFill>
                  <a:srgbClr val="FFFFFF"/>
                </a:solidFill>
                <a:latin typeface="Verdana"/>
                <a:cs typeface="Verdana"/>
              </a:rPr>
              <a:t>the</a:t>
            </a:r>
            <a:r>
              <a:rPr sz="2000" spc="-124" dirty="0">
                <a:solidFill>
                  <a:srgbClr val="FFFFFF"/>
                </a:solidFill>
                <a:latin typeface="Verdana"/>
                <a:cs typeface="Verdana"/>
              </a:rPr>
              <a:t> </a:t>
            </a:r>
            <a:r>
              <a:rPr sz="2000" spc="-15" dirty="0">
                <a:solidFill>
                  <a:srgbClr val="FFFFFF"/>
                </a:solidFill>
                <a:latin typeface="Verdana"/>
                <a:cs typeface="Verdana"/>
              </a:rPr>
              <a:t>Hebern</a:t>
            </a:r>
            <a:r>
              <a:rPr sz="2000" spc="-143" dirty="0">
                <a:solidFill>
                  <a:srgbClr val="FFFFFF"/>
                </a:solidFill>
                <a:latin typeface="Verdana"/>
                <a:cs typeface="Verdana"/>
              </a:rPr>
              <a:t> </a:t>
            </a:r>
            <a:r>
              <a:rPr sz="2000" spc="-64" dirty="0">
                <a:solidFill>
                  <a:srgbClr val="FFFFFF"/>
                </a:solidFill>
                <a:latin typeface="Verdana"/>
                <a:cs typeface="Verdana"/>
              </a:rPr>
              <a:t>rotor</a:t>
            </a:r>
            <a:r>
              <a:rPr sz="2000" spc="-131" dirty="0">
                <a:solidFill>
                  <a:srgbClr val="FFFFFF"/>
                </a:solidFill>
                <a:latin typeface="Verdana"/>
                <a:cs typeface="Verdana"/>
              </a:rPr>
              <a:t> </a:t>
            </a:r>
            <a:r>
              <a:rPr sz="2000" spc="4" dirty="0">
                <a:solidFill>
                  <a:srgbClr val="FFFFFF"/>
                </a:solidFill>
                <a:latin typeface="Verdana"/>
                <a:cs typeface="Verdana"/>
              </a:rPr>
              <a:t>machine.</a:t>
            </a:r>
            <a:endParaRPr sz="2000" dirty="0">
              <a:latin typeface="Verdana"/>
              <a:cs typeface="Verdana"/>
            </a:endParaRPr>
          </a:p>
        </p:txBody>
      </p:sp>
      <p:sp>
        <p:nvSpPr>
          <p:cNvPr id="3" name="object 3"/>
          <p:cNvSpPr/>
          <p:nvPr/>
        </p:nvSpPr>
        <p:spPr>
          <a:xfrm>
            <a:off x="435748" y="3840645"/>
            <a:ext cx="3857016" cy="2111714"/>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8635933" y="3600282"/>
            <a:ext cx="3173511" cy="2728678"/>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4534678" y="3532163"/>
            <a:ext cx="3617427" cy="2728678"/>
          </a:xfrm>
          <a:prstGeom prst="rect">
            <a:avLst/>
          </a:prstGeom>
          <a:blipFill>
            <a:blip r:embed="rId4" cstate="print"/>
            <a:stretch>
              <a:fillRect/>
            </a:stretch>
          </a:blipFill>
        </p:spPr>
        <p:txBody>
          <a:bodyPr wrap="square" lIns="0" tIns="0" rIns="0" bIns="0" rtlCol="0"/>
          <a:lstStyle/>
          <a:p>
            <a:endParaRPr sz="13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5520" y="692697"/>
            <a:ext cx="7344816" cy="1805655"/>
          </a:xfrm>
          <a:prstGeom prst="rect">
            <a:avLst/>
          </a:prstGeom>
        </p:spPr>
        <p:txBody>
          <a:bodyPr vert="horz" wrap="square" lIns="0" tIns="10001" rIns="0" bIns="0" rtlCol="0" anchor="t">
            <a:spAutoFit/>
          </a:bodyPr>
          <a:lstStyle/>
          <a:p>
            <a:pPr marL="266700" marR="3810" indent="-257175">
              <a:lnSpc>
                <a:spcPct val="150000"/>
              </a:lnSpc>
              <a:spcBef>
                <a:spcPts val="79"/>
              </a:spcBef>
              <a:tabLst>
                <a:tab pos="266224" algn="l"/>
              </a:tabLst>
            </a:pPr>
            <a:r>
              <a:rPr sz="1800" spc="203" dirty="0">
                <a:solidFill>
                  <a:srgbClr val="89D0D5"/>
                </a:solidFill>
                <a:latin typeface="Arial"/>
                <a:cs typeface="Arial"/>
              </a:rPr>
              <a:t>	</a:t>
            </a:r>
            <a:r>
              <a:rPr sz="2000" spc="-79" dirty="0">
                <a:solidFill>
                  <a:srgbClr val="FFFFFF"/>
                </a:solidFill>
              </a:rPr>
              <a:t>The </a:t>
            </a:r>
            <a:r>
              <a:rPr sz="2000" b="1" spc="-26" dirty="0">
                <a:solidFill>
                  <a:srgbClr val="FFFFFF"/>
                </a:solidFill>
              </a:rPr>
              <a:t>Engima </a:t>
            </a:r>
            <a:r>
              <a:rPr sz="2000" b="1" spc="23" dirty="0">
                <a:solidFill>
                  <a:srgbClr val="FFFFFF"/>
                </a:solidFill>
              </a:rPr>
              <a:t>machine </a:t>
            </a:r>
            <a:r>
              <a:rPr sz="2000" b="1" spc="-23" dirty="0">
                <a:solidFill>
                  <a:srgbClr val="FFFFFF"/>
                </a:solidFill>
              </a:rPr>
              <a:t>was </a:t>
            </a:r>
            <a:r>
              <a:rPr sz="2000" b="1" spc="-8" dirty="0">
                <a:solidFill>
                  <a:srgbClr val="FFFFFF"/>
                </a:solidFill>
              </a:rPr>
              <a:t>invented </a:t>
            </a:r>
            <a:r>
              <a:rPr sz="2000" b="1" dirty="0">
                <a:solidFill>
                  <a:srgbClr val="FFFFFF"/>
                </a:solidFill>
              </a:rPr>
              <a:t>by </a:t>
            </a:r>
            <a:r>
              <a:rPr sz="2000" b="1" spc="11" dirty="0">
                <a:solidFill>
                  <a:srgbClr val="FFFFFF"/>
                </a:solidFill>
              </a:rPr>
              <a:t>German </a:t>
            </a:r>
            <a:r>
              <a:rPr sz="2000" b="1" spc="-8" dirty="0">
                <a:solidFill>
                  <a:srgbClr val="FFFFFF"/>
                </a:solidFill>
              </a:rPr>
              <a:t>engineer </a:t>
            </a:r>
            <a:r>
              <a:rPr sz="2000" spc="-75" dirty="0">
                <a:solidFill>
                  <a:srgbClr val="FFFFFF"/>
                </a:solidFill>
              </a:rPr>
              <a:t>Arthur  </a:t>
            </a:r>
            <a:r>
              <a:rPr sz="2000" spc="-60" dirty="0">
                <a:solidFill>
                  <a:srgbClr val="FFFFFF"/>
                </a:solidFill>
              </a:rPr>
              <a:t>Scherbius</a:t>
            </a:r>
            <a:r>
              <a:rPr sz="2000" spc="-135" dirty="0">
                <a:solidFill>
                  <a:srgbClr val="FFFFFF"/>
                </a:solidFill>
              </a:rPr>
              <a:t> </a:t>
            </a:r>
            <a:r>
              <a:rPr sz="2000" spc="19" dirty="0">
                <a:solidFill>
                  <a:srgbClr val="FFFFFF"/>
                </a:solidFill>
              </a:rPr>
              <a:t>at</a:t>
            </a:r>
            <a:r>
              <a:rPr sz="2000" spc="-120" dirty="0">
                <a:solidFill>
                  <a:srgbClr val="FFFFFF"/>
                </a:solidFill>
              </a:rPr>
              <a:t> </a:t>
            </a:r>
            <a:r>
              <a:rPr sz="2000" spc="-11" dirty="0">
                <a:solidFill>
                  <a:srgbClr val="FFFFFF"/>
                </a:solidFill>
              </a:rPr>
              <a:t>the</a:t>
            </a:r>
            <a:r>
              <a:rPr sz="2000" spc="-127" dirty="0">
                <a:solidFill>
                  <a:srgbClr val="FFFFFF"/>
                </a:solidFill>
              </a:rPr>
              <a:t> </a:t>
            </a:r>
            <a:r>
              <a:rPr sz="2000" spc="45" dirty="0">
                <a:solidFill>
                  <a:srgbClr val="FFFFFF"/>
                </a:solidFill>
              </a:rPr>
              <a:t>end</a:t>
            </a:r>
            <a:r>
              <a:rPr sz="2000" spc="-124" dirty="0">
                <a:solidFill>
                  <a:srgbClr val="FFFFFF"/>
                </a:solidFill>
              </a:rPr>
              <a:t> </a:t>
            </a:r>
            <a:r>
              <a:rPr sz="2000" spc="8" dirty="0">
                <a:solidFill>
                  <a:srgbClr val="FFFFFF"/>
                </a:solidFill>
              </a:rPr>
              <a:t>of</a:t>
            </a:r>
            <a:r>
              <a:rPr sz="2000" spc="-105" dirty="0">
                <a:solidFill>
                  <a:srgbClr val="FFFFFF"/>
                </a:solidFill>
              </a:rPr>
              <a:t> </a:t>
            </a:r>
            <a:r>
              <a:rPr sz="2000" b="1" spc="-45" dirty="0">
                <a:solidFill>
                  <a:srgbClr val="FFFFFF"/>
                </a:solidFill>
              </a:rPr>
              <a:t>World</a:t>
            </a:r>
            <a:r>
              <a:rPr sz="2000" b="1" spc="-71" dirty="0">
                <a:solidFill>
                  <a:srgbClr val="FFFFFF"/>
                </a:solidFill>
              </a:rPr>
              <a:t> </a:t>
            </a:r>
            <a:r>
              <a:rPr sz="2000" b="1" spc="-53" dirty="0">
                <a:solidFill>
                  <a:srgbClr val="FFFFFF"/>
                </a:solidFill>
              </a:rPr>
              <a:t>War</a:t>
            </a:r>
            <a:r>
              <a:rPr sz="2000" b="1" spc="-90" dirty="0">
                <a:solidFill>
                  <a:srgbClr val="FFFFFF"/>
                </a:solidFill>
              </a:rPr>
              <a:t> </a:t>
            </a:r>
            <a:r>
              <a:rPr sz="2000" spc="-210" dirty="0">
                <a:solidFill>
                  <a:srgbClr val="FFFFFF"/>
                </a:solidFill>
              </a:rPr>
              <a:t>I,</a:t>
            </a:r>
            <a:r>
              <a:rPr sz="2000" spc="-131" dirty="0">
                <a:solidFill>
                  <a:srgbClr val="FFFFFF"/>
                </a:solidFill>
              </a:rPr>
              <a:t> </a:t>
            </a:r>
            <a:r>
              <a:rPr lang="en-US" sz="2000" spc="-131" dirty="0">
                <a:solidFill>
                  <a:srgbClr val="FFFFFF"/>
                </a:solidFill>
              </a:rPr>
              <a:t> </a:t>
            </a:r>
            <a:r>
              <a:rPr sz="2000" spc="60" dirty="0">
                <a:solidFill>
                  <a:srgbClr val="FFFFFF"/>
                </a:solidFill>
              </a:rPr>
              <a:t>and</a:t>
            </a:r>
            <a:r>
              <a:rPr sz="2000" spc="-116" dirty="0">
                <a:solidFill>
                  <a:srgbClr val="FFFFFF"/>
                </a:solidFill>
              </a:rPr>
              <a:t> </a:t>
            </a:r>
            <a:r>
              <a:rPr sz="2000" spc="-23" dirty="0">
                <a:solidFill>
                  <a:srgbClr val="FFFFFF"/>
                </a:solidFill>
              </a:rPr>
              <a:t>was</a:t>
            </a:r>
            <a:r>
              <a:rPr sz="2000" spc="-124" dirty="0">
                <a:solidFill>
                  <a:srgbClr val="FFFFFF"/>
                </a:solidFill>
              </a:rPr>
              <a:t> </a:t>
            </a:r>
            <a:r>
              <a:rPr sz="2000" spc="-26" dirty="0">
                <a:solidFill>
                  <a:srgbClr val="FFFFFF"/>
                </a:solidFill>
              </a:rPr>
              <a:t>heavily</a:t>
            </a:r>
            <a:r>
              <a:rPr sz="2000" spc="-143" dirty="0">
                <a:solidFill>
                  <a:srgbClr val="FFFFFF"/>
                </a:solidFill>
              </a:rPr>
              <a:t> </a:t>
            </a:r>
            <a:r>
              <a:rPr sz="2000" spc="-15" dirty="0">
                <a:solidFill>
                  <a:srgbClr val="FFFFFF"/>
                </a:solidFill>
              </a:rPr>
              <a:t>used</a:t>
            </a:r>
            <a:r>
              <a:rPr sz="2000" spc="-120" dirty="0">
                <a:solidFill>
                  <a:srgbClr val="FFFFFF"/>
                </a:solidFill>
              </a:rPr>
              <a:t> </a:t>
            </a:r>
            <a:r>
              <a:rPr sz="2000" dirty="0">
                <a:solidFill>
                  <a:srgbClr val="FFFFFF"/>
                </a:solidFill>
              </a:rPr>
              <a:t>by</a:t>
            </a:r>
            <a:r>
              <a:rPr sz="2000" spc="-116" dirty="0">
                <a:solidFill>
                  <a:srgbClr val="FFFFFF"/>
                </a:solidFill>
              </a:rPr>
              <a:t> </a:t>
            </a:r>
            <a:r>
              <a:rPr sz="2000" spc="-11" dirty="0">
                <a:solidFill>
                  <a:srgbClr val="FFFFFF"/>
                </a:solidFill>
              </a:rPr>
              <a:t>the  </a:t>
            </a:r>
            <a:r>
              <a:rPr sz="2000" spc="11" dirty="0">
                <a:solidFill>
                  <a:srgbClr val="FFFFFF"/>
                </a:solidFill>
              </a:rPr>
              <a:t>German</a:t>
            </a:r>
            <a:r>
              <a:rPr sz="2000" spc="-146" dirty="0">
                <a:solidFill>
                  <a:srgbClr val="FFFFFF"/>
                </a:solidFill>
              </a:rPr>
              <a:t> </a:t>
            </a:r>
            <a:r>
              <a:rPr sz="2000" spc="-19" dirty="0">
                <a:solidFill>
                  <a:srgbClr val="FFFFFF"/>
                </a:solidFill>
              </a:rPr>
              <a:t>forces</a:t>
            </a:r>
            <a:r>
              <a:rPr sz="2000" spc="-120" dirty="0">
                <a:solidFill>
                  <a:srgbClr val="FFFFFF"/>
                </a:solidFill>
              </a:rPr>
              <a:t> </a:t>
            </a:r>
            <a:r>
              <a:rPr sz="2000" spc="-38" dirty="0">
                <a:solidFill>
                  <a:srgbClr val="FFFFFF"/>
                </a:solidFill>
              </a:rPr>
              <a:t>during</a:t>
            </a:r>
            <a:r>
              <a:rPr sz="2000" spc="-113" dirty="0">
                <a:solidFill>
                  <a:srgbClr val="FFFFFF"/>
                </a:solidFill>
              </a:rPr>
              <a:t> </a:t>
            </a:r>
            <a:r>
              <a:rPr sz="2000" spc="-8" dirty="0">
                <a:solidFill>
                  <a:srgbClr val="FFFFFF"/>
                </a:solidFill>
              </a:rPr>
              <a:t>the</a:t>
            </a:r>
            <a:r>
              <a:rPr sz="2000" spc="-139" dirty="0">
                <a:solidFill>
                  <a:srgbClr val="FFFFFF"/>
                </a:solidFill>
              </a:rPr>
              <a:t> </a:t>
            </a:r>
            <a:r>
              <a:rPr sz="2000" spc="19" dirty="0">
                <a:solidFill>
                  <a:srgbClr val="FFFFFF"/>
                </a:solidFill>
              </a:rPr>
              <a:t>Second</a:t>
            </a:r>
            <a:r>
              <a:rPr sz="2000" spc="-101" dirty="0">
                <a:solidFill>
                  <a:srgbClr val="FFFFFF"/>
                </a:solidFill>
              </a:rPr>
              <a:t> </a:t>
            </a:r>
            <a:r>
              <a:rPr sz="2000" spc="-45" dirty="0">
                <a:solidFill>
                  <a:srgbClr val="FFFFFF"/>
                </a:solidFill>
              </a:rPr>
              <a:t>World</a:t>
            </a:r>
            <a:r>
              <a:rPr sz="2000" spc="-75" dirty="0">
                <a:solidFill>
                  <a:srgbClr val="FFFFFF"/>
                </a:solidFill>
              </a:rPr>
              <a:t> </a:t>
            </a:r>
            <a:r>
              <a:rPr sz="2000" spc="-71" dirty="0">
                <a:solidFill>
                  <a:srgbClr val="FFFFFF"/>
                </a:solidFill>
              </a:rPr>
              <a:t>War.</a:t>
            </a:r>
            <a:endParaRPr sz="2000" dirty="0">
              <a:latin typeface="Arial"/>
              <a:cs typeface="Arial"/>
            </a:endParaRPr>
          </a:p>
        </p:txBody>
      </p:sp>
      <p:sp>
        <p:nvSpPr>
          <p:cNvPr id="3" name="object 3"/>
          <p:cNvSpPr/>
          <p:nvPr/>
        </p:nvSpPr>
        <p:spPr>
          <a:xfrm>
            <a:off x="1775520" y="2728798"/>
            <a:ext cx="4032448" cy="3888432"/>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5973713" y="2728798"/>
            <a:ext cx="4549460" cy="3888432"/>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91A6-6EE2-A497-0C77-91BAC0D9B053}"/>
              </a:ext>
            </a:extLst>
          </p:cNvPr>
          <p:cNvSpPr>
            <a:spLocks noGrp="1"/>
          </p:cNvSpPr>
          <p:nvPr>
            <p:ph type="title"/>
          </p:nvPr>
        </p:nvSpPr>
        <p:spPr>
          <a:xfrm>
            <a:off x="1069848" y="484632"/>
            <a:ext cx="10058400" cy="560397"/>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3600" dirty="0">
                <a:latin typeface="Times New Roman" panose="02020603050405020304" pitchFamily="18" charset="0"/>
                <a:cs typeface="Times New Roman" panose="02020603050405020304" pitchFamily="18" charset="0"/>
              </a:rPr>
              <a:t>Why cryptography?</a:t>
            </a:r>
          </a:p>
        </p:txBody>
      </p:sp>
      <p:sp>
        <p:nvSpPr>
          <p:cNvPr id="3" name="Content Placeholder 2">
            <a:extLst>
              <a:ext uri="{FF2B5EF4-FFF2-40B4-BE49-F238E27FC236}">
                <a16:creationId xmlns:a16="http://schemas.microsoft.com/office/drawing/2014/main" id="{CE8758DE-890C-7CC6-F427-1FB06C615AA7}"/>
              </a:ext>
            </a:extLst>
          </p:cNvPr>
          <p:cNvSpPr>
            <a:spLocks noGrp="1"/>
          </p:cNvSpPr>
          <p:nvPr>
            <p:ph idx="1"/>
          </p:nvPr>
        </p:nvSpPr>
        <p:spPr>
          <a:xfrm>
            <a:off x="989045" y="1278294"/>
            <a:ext cx="10139203" cy="4893906"/>
          </a:xfrm>
        </p:spPr>
        <p:txBody>
          <a:bodyPr>
            <a:normAutofit lnSpcReduction="10000"/>
          </a:bodyPr>
          <a:lstStyle/>
          <a:p>
            <a:pPr marL="0" indent="0">
              <a:buNone/>
            </a:pPr>
            <a:r>
              <a:rPr lang="en-US" sz="2400" b="1" dirty="0"/>
              <a:t>Course Content </a:t>
            </a:r>
          </a:p>
          <a:p>
            <a:pPr>
              <a:buFont typeface="Wingdings" panose="05000000000000000000" pitchFamily="2" charset="2"/>
              <a:buChar char="Ø"/>
            </a:pPr>
            <a:r>
              <a:rPr lang="en-US" sz="2000" dirty="0"/>
              <a:t>symmetric &amp; asymmetric encryption, </a:t>
            </a:r>
          </a:p>
          <a:p>
            <a:pPr>
              <a:buFont typeface="Wingdings" panose="05000000000000000000" pitchFamily="2" charset="2"/>
              <a:buChar char="Ø"/>
            </a:pPr>
            <a:r>
              <a:rPr lang="en-US" sz="2000" dirty="0"/>
              <a:t>cipher</a:t>
            </a:r>
          </a:p>
          <a:p>
            <a:pPr>
              <a:buFont typeface="Wingdings" panose="05000000000000000000" pitchFamily="2" charset="2"/>
              <a:buChar char="Ø"/>
            </a:pPr>
            <a:r>
              <a:rPr lang="en-US" sz="2000" dirty="0"/>
              <a:t>AES </a:t>
            </a:r>
          </a:p>
          <a:p>
            <a:pPr>
              <a:buFont typeface="Wingdings" panose="05000000000000000000" pitchFamily="2" charset="2"/>
              <a:buChar char="Ø"/>
            </a:pPr>
            <a:r>
              <a:rPr lang="en-US" sz="2000" dirty="0"/>
              <a:t>DES </a:t>
            </a:r>
          </a:p>
          <a:p>
            <a:pPr>
              <a:buFont typeface="Wingdings" panose="05000000000000000000" pitchFamily="2" charset="2"/>
              <a:buChar char="Ø"/>
            </a:pPr>
            <a:r>
              <a:rPr lang="en-US" sz="2000" dirty="0"/>
              <a:t>RSA, </a:t>
            </a:r>
          </a:p>
          <a:p>
            <a:pPr>
              <a:buFont typeface="Wingdings" panose="05000000000000000000" pitchFamily="2" charset="2"/>
              <a:buChar char="Ø"/>
            </a:pPr>
            <a:r>
              <a:rPr lang="en-US" sz="2000" dirty="0"/>
              <a:t>message authentication </a:t>
            </a:r>
          </a:p>
          <a:p>
            <a:pPr>
              <a:buFont typeface="Wingdings" panose="05000000000000000000" pitchFamily="2" charset="2"/>
              <a:buChar char="Ø"/>
            </a:pPr>
            <a:r>
              <a:rPr lang="en-US" sz="2000" dirty="0"/>
              <a:t>hash function, </a:t>
            </a:r>
          </a:p>
          <a:p>
            <a:pPr>
              <a:buFont typeface="Wingdings" panose="05000000000000000000" pitchFamily="2" charset="2"/>
              <a:buChar char="Ø"/>
            </a:pPr>
            <a:r>
              <a:rPr lang="en-US" sz="2000" dirty="0"/>
              <a:t>introduction to digital signature, </a:t>
            </a:r>
          </a:p>
          <a:p>
            <a:pPr>
              <a:buFont typeface="Wingdings" panose="05000000000000000000" pitchFamily="2" charset="2"/>
              <a:buChar char="Ø"/>
            </a:pPr>
            <a:r>
              <a:rPr lang="en-US" sz="2000" dirty="0"/>
              <a:t>block cipher and stream cipher</a:t>
            </a:r>
            <a:endParaRPr lang="en-US" sz="2400" b="1" dirty="0"/>
          </a:p>
        </p:txBody>
      </p:sp>
      <p:pic>
        <p:nvPicPr>
          <p:cNvPr id="5" name="Picture 4">
            <a:extLst>
              <a:ext uri="{FF2B5EF4-FFF2-40B4-BE49-F238E27FC236}">
                <a16:creationId xmlns:a16="http://schemas.microsoft.com/office/drawing/2014/main" id="{AB55002F-A9A2-0640-5671-B0094A8CC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148" y="1643062"/>
            <a:ext cx="3219450" cy="3571875"/>
          </a:xfrm>
          <a:prstGeom prst="rect">
            <a:avLst/>
          </a:prstGeom>
        </p:spPr>
      </p:pic>
    </p:spTree>
    <p:extLst>
      <p:ext uri="{BB962C8B-B14F-4D97-AF65-F5344CB8AC3E}">
        <p14:creationId xmlns:p14="http://schemas.microsoft.com/office/powerpoint/2010/main" val="3614222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B68041-B4A6-4799-A172-3D66453CE0FE}"/>
              </a:ext>
            </a:extLst>
          </p:cNvPr>
          <p:cNvPicPr>
            <a:picLocks noGrp="1" noChangeAspect="1"/>
          </p:cNvPicPr>
          <p:nvPr>
            <p:ph idx="1"/>
          </p:nvPr>
        </p:nvPicPr>
        <p:blipFill>
          <a:blip r:embed="rId2"/>
          <a:stretch>
            <a:fillRect/>
          </a:stretch>
        </p:blipFill>
        <p:spPr>
          <a:xfrm>
            <a:off x="1308688" y="0"/>
            <a:ext cx="10005050" cy="3249757"/>
          </a:xfrm>
          <a:prstGeom prst="rect">
            <a:avLst/>
          </a:prstGeom>
        </p:spPr>
      </p:pic>
      <p:pic>
        <p:nvPicPr>
          <p:cNvPr id="7" name="Content Placeholder 3">
            <a:extLst>
              <a:ext uri="{FF2B5EF4-FFF2-40B4-BE49-F238E27FC236}">
                <a16:creationId xmlns:a16="http://schemas.microsoft.com/office/drawing/2014/main" id="{71D4D496-3055-4239-AB85-51E4DC775081}"/>
              </a:ext>
            </a:extLst>
          </p:cNvPr>
          <p:cNvPicPr>
            <a:picLocks noChangeAspect="1"/>
          </p:cNvPicPr>
          <p:nvPr/>
        </p:nvPicPr>
        <p:blipFill>
          <a:blip r:embed="rId3"/>
          <a:stretch>
            <a:fillRect/>
          </a:stretch>
        </p:blipFill>
        <p:spPr>
          <a:xfrm>
            <a:off x="1187391" y="3008414"/>
            <a:ext cx="5589221" cy="3750480"/>
          </a:xfrm>
          <a:prstGeom prst="rect">
            <a:avLst/>
          </a:prstGeom>
        </p:spPr>
      </p:pic>
      <p:pic>
        <p:nvPicPr>
          <p:cNvPr id="3" name="Picture 2">
            <a:extLst>
              <a:ext uri="{FF2B5EF4-FFF2-40B4-BE49-F238E27FC236}">
                <a16:creationId xmlns:a16="http://schemas.microsoft.com/office/drawing/2014/main" id="{B97221D2-F607-42BD-817F-E80280AE4FFD}"/>
              </a:ext>
            </a:extLst>
          </p:cNvPr>
          <p:cNvPicPr>
            <a:picLocks noChangeAspect="1"/>
          </p:cNvPicPr>
          <p:nvPr/>
        </p:nvPicPr>
        <p:blipFill>
          <a:blip r:embed="rId4"/>
          <a:stretch>
            <a:fillRect/>
          </a:stretch>
        </p:blipFill>
        <p:spPr>
          <a:xfrm>
            <a:off x="5637380" y="3008414"/>
            <a:ext cx="5676358" cy="3750480"/>
          </a:xfrm>
          <a:prstGeom prst="rect">
            <a:avLst/>
          </a:prstGeom>
        </p:spPr>
      </p:pic>
    </p:spTree>
    <p:extLst>
      <p:ext uri="{BB962C8B-B14F-4D97-AF65-F5344CB8AC3E}">
        <p14:creationId xmlns:p14="http://schemas.microsoft.com/office/powerpoint/2010/main" val="308751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3FA4-A97F-4CC2-A5D1-FB958C92238F}"/>
              </a:ext>
            </a:extLst>
          </p:cNvPr>
          <p:cNvSpPr>
            <a:spLocks noGrp="1"/>
          </p:cNvSpPr>
          <p:nvPr>
            <p:ph type="title"/>
          </p:nvPr>
        </p:nvSpPr>
        <p:spPr>
          <a:xfrm>
            <a:off x="2552962" y="111358"/>
            <a:ext cx="7055380" cy="625760"/>
          </a:xfrm>
        </p:spPr>
        <p:style>
          <a:lnRef idx="2">
            <a:schemeClr val="accent3"/>
          </a:lnRef>
          <a:fillRef idx="1">
            <a:schemeClr val="lt1"/>
          </a:fillRef>
          <a:effectRef idx="0">
            <a:schemeClr val="accent3"/>
          </a:effectRef>
          <a:fontRef idx="minor">
            <a:schemeClr val="dk1"/>
          </a:fontRef>
        </p:style>
        <p:txBody>
          <a:bodyPr>
            <a:normAutofit/>
          </a:bodyPr>
          <a:lstStyle/>
          <a:p>
            <a:pPr algn="ctr"/>
            <a:r>
              <a:rPr lang="en-AU" altLang="en-US" dirty="0"/>
              <a:t>Some Basic Terminology</a:t>
            </a:r>
            <a:endParaRPr lang="en-US" dirty="0"/>
          </a:p>
        </p:txBody>
      </p:sp>
      <p:sp>
        <p:nvSpPr>
          <p:cNvPr id="3" name="Content Placeholder 2">
            <a:extLst>
              <a:ext uri="{FF2B5EF4-FFF2-40B4-BE49-F238E27FC236}">
                <a16:creationId xmlns:a16="http://schemas.microsoft.com/office/drawing/2014/main" id="{E7A61CAB-2D06-4C91-A5FB-F45D8A673E66}"/>
              </a:ext>
            </a:extLst>
          </p:cNvPr>
          <p:cNvSpPr>
            <a:spLocks noGrp="1"/>
          </p:cNvSpPr>
          <p:nvPr>
            <p:ph idx="1"/>
          </p:nvPr>
        </p:nvSpPr>
        <p:spPr>
          <a:xfrm>
            <a:off x="1670180" y="830424"/>
            <a:ext cx="9461240" cy="5838936"/>
          </a:xfrm>
        </p:spPr>
        <p:txBody>
          <a:bodyPr>
            <a:normAutofit fontScale="92500" lnSpcReduction="10000"/>
          </a:bodyPr>
          <a:lstStyle/>
          <a:p>
            <a:pPr>
              <a:lnSpc>
                <a:spcPct val="150000"/>
              </a:lnSpc>
            </a:pPr>
            <a:r>
              <a:rPr lang="en-AU" altLang="en-US" b="1" dirty="0"/>
              <a:t>Plaintext</a:t>
            </a:r>
            <a:r>
              <a:rPr lang="en-AU" altLang="en-US" dirty="0"/>
              <a:t> - original message </a:t>
            </a:r>
          </a:p>
          <a:p>
            <a:pPr>
              <a:lnSpc>
                <a:spcPct val="150000"/>
              </a:lnSpc>
            </a:pPr>
            <a:r>
              <a:rPr lang="en-AU" altLang="en-US" b="1" dirty="0"/>
              <a:t>Ciphertext</a:t>
            </a:r>
            <a:r>
              <a:rPr lang="en-AU" altLang="en-US" dirty="0"/>
              <a:t> – a coded message </a:t>
            </a:r>
          </a:p>
          <a:p>
            <a:pPr>
              <a:lnSpc>
                <a:spcPct val="150000"/>
              </a:lnSpc>
            </a:pPr>
            <a:r>
              <a:rPr lang="en-AU" altLang="en-US" b="1" dirty="0"/>
              <a:t>Cipher</a:t>
            </a:r>
            <a:r>
              <a:rPr lang="en-AU" altLang="en-US" dirty="0"/>
              <a:t> - algorithm for transforming plaintext to ciphertext </a:t>
            </a:r>
          </a:p>
          <a:p>
            <a:pPr>
              <a:lnSpc>
                <a:spcPct val="150000"/>
              </a:lnSpc>
            </a:pPr>
            <a:r>
              <a:rPr lang="en-AU" altLang="en-US" b="1" dirty="0"/>
              <a:t>key</a:t>
            </a:r>
            <a:r>
              <a:rPr lang="en-AU" altLang="en-US" dirty="0"/>
              <a:t> - info used in cipher known only to sender/receiver </a:t>
            </a:r>
          </a:p>
          <a:p>
            <a:pPr>
              <a:lnSpc>
                <a:spcPct val="150000"/>
              </a:lnSpc>
            </a:pPr>
            <a:r>
              <a:rPr lang="en-AU" altLang="en-US" b="1" dirty="0"/>
              <a:t>Encipher (encrypt)</a:t>
            </a:r>
            <a:r>
              <a:rPr lang="en-AU" altLang="en-US" dirty="0"/>
              <a:t> - converting plaintext to ciphertext </a:t>
            </a:r>
          </a:p>
          <a:p>
            <a:pPr>
              <a:lnSpc>
                <a:spcPct val="150000"/>
              </a:lnSpc>
            </a:pPr>
            <a:r>
              <a:rPr lang="en-AU" altLang="en-US" b="1" dirty="0"/>
              <a:t>Decipher (decrypt)</a:t>
            </a:r>
            <a:r>
              <a:rPr lang="en-AU" altLang="en-US" dirty="0"/>
              <a:t> - recovering </a:t>
            </a:r>
            <a:r>
              <a:rPr lang="en-AU" altLang="en-US"/>
              <a:t>ciphertext into </a:t>
            </a:r>
            <a:r>
              <a:rPr lang="en-AU" altLang="en-US" dirty="0"/>
              <a:t>plaintext</a:t>
            </a:r>
          </a:p>
          <a:p>
            <a:pPr>
              <a:lnSpc>
                <a:spcPct val="150000"/>
              </a:lnSpc>
            </a:pPr>
            <a:r>
              <a:rPr lang="en-AU" altLang="en-US" b="1" dirty="0"/>
              <a:t>Cryptography</a:t>
            </a:r>
            <a:r>
              <a:rPr lang="en-AU" altLang="en-US" dirty="0"/>
              <a:t> – the study of encryption principles/methods</a:t>
            </a:r>
          </a:p>
          <a:p>
            <a:pPr>
              <a:lnSpc>
                <a:spcPct val="150000"/>
              </a:lnSpc>
            </a:pPr>
            <a:r>
              <a:rPr lang="en-AU" altLang="en-US" b="1" dirty="0"/>
              <a:t>Cryptanalysis (codebreaking)</a:t>
            </a:r>
            <a:r>
              <a:rPr lang="en-AU" altLang="en-US" dirty="0"/>
              <a:t> – the study of principles/ methods of deciphering ciphertext </a:t>
            </a:r>
            <a:r>
              <a:rPr lang="en-AU" altLang="en-US" i="1" dirty="0"/>
              <a:t>without</a:t>
            </a:r>
            <a:r>
              <a:rPr lang="en-AU" altLang="en-US" dirty="0"/>
              <a:t> knowing key</a:t>
            </a:r>
          </a:p>
          <a:p>
            <a:pPr>
              <a:lnSpc>
                <a:spcPct val="150000"/>
              </a:lnSpc>
            </a:pPr>
            <a:r>
              <a:rPr lang="en-AU" altLang="en-US" b="1" dirty="0"/>
              <a:t>Cryptology</a:t>
            </a:r>
            <a:r>
              <a:rPr lang="en-AU" altLang="en-US" dirty="0"/>
              <a:t> - field of both cryptography and cryptanalysis</a:t>
            </a:r>
            <a:endParaRPr lang="en-AU" altLang="en-US" sz="1800" dirty="0"/>
          </a:p>
          <a:p>
            <a:pPr>
              <a:lnSpc>
                <a:spcPct val="150000"/>
              </a:lnSpc>
            </a:pPr>
            <a:endParaRPr lang="en-US" dirty="0"/>
          </a:p>
        </p:txBody>
      </p:sp>
    </p:spTree>
    <p:extLst>
      <p:ext uri="{BB962C8B-B14F-4D97-AF65-F5344CB8AC3E}">
        <p14:creationId xmlns:p14="http://schemas.microsoft.com/office/powerpoint/2010/main" val="1403913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5B07-904E-4142-AE43-805B054EC5ED}"/>
              </a:ext>
            </a:extLst>
          </p:cNvPr>
          <p:cNvSpPr>
            <a:spLocks noGrp="1"/>
          </p:cNvSpPr>
          <p:nvPr>
            <p:ph type="title"/>
          </p:nvPr>
        </p:nvSpPr>
        <p:spPr>
          <a:xfrm>
            <a:off x="2344612" y="228783"/>
            <a:ext cx="7055380" cy="582980"/>
          </a:xfrm>
        </p:spPr>
        <p:style>
          <a:lnRef idx="2">
            <a:schemeClr val="accent3"/>
          </a:lnRef>
          <a:fillRef idx="1">
            <a:schemeClr val="lt1"/>
          </a:fillRef>
          <a:effectRef idx="0">
            <a:schemeClr val="accent3"/>
          </a:effectRef>
          <a:fontRef idx="minor">
            <a:schemeClr val="dk1"/>
          </a:fontRef>
        </p:style>
        <p:txBody>
          <a:bodyPr>
            <a:normAutofit fontScale="90000"/>
          </a:bodyPr>
          <a:lstStyle/>
          <a:p>
            <a:pPr algn="ctr"/>
            <a:r>
              <a:rPr lang="en-US" altLang="en-US" dirty="0"/>
              <a:t>Cryptanalysis</a:t>
            </a:r>
            <a:endParaRPr lang="en-US" dirty="0"/>
          </a:p>
        </p:txBody>
      </p:sp>
      <p:sp>
        <p:nvSpPr>
          <p:cNvPr id="3" name="Content Placeholder 2">
            <a:extLst>
              <a:ext uri="{FF2B5EF4-FFF2-40B4-BE49-F238E27FC236}">
                <a16:creationId xmlns:a16="http://schemas.microsoft.com/office/drawing/2014/main" id="{A8316540-A2A8-47F6-94A1-634725CC7717}"/>
              </a:ext>
            </a:extLst>
          </p:cNvPr>
          <p:cNvSpPr>
            <a:spLocks noGrp="1"/>
          </p:cNvSpPr>
          <p:nvPr>
            <p:ph idx="1"/>
          </p:nvPr>
        </p:nvSpPr>
        <p:spPr>
          <a:xfrm>
            <a:off x="1989313" y="1052736"/>
            <a:ext cx="7544410" cy="4752527"/>
          </a:xfrm>
        </p:spPr>
        <p:txBody>
          <a:bodyPr/>
          <a:lstStyle/>
          <a:p>
            <a:r>
              <a:rPr lang="en-US" altLang="en-US" sz="2800" dirty="0"/>
              <a:t>objective to recover key not just message</a:t>
            </a:r>
          </a:p>
          <a:p>
            <a:r>
              <a:rPr lang="en-US" altLang="en-US" sz="2800" dirty="0"/>
              <a:t>general approaches:</a:t>
            </a:r>
          </a:p>
          <a:p>
            <a:pPr lvl="1"/>
            <a:r>
              <a:rPr lang="en-US" altLang="en-US" sz="2400" dirty="0"/>
              <a:t>cryptanalytic attack</a:t>
            </a:r>
          </a:p>
          <a:p>
            <a:pPr lvl="1"/>
            <a:r>
              <a:rPr lang="en-US" altLang="en-US" sz="2400" dirty="0"/>
              <a:t>brute-force attack</a:t>
            </a:r>
            <a:endParaRPr lang="en-AU" altLang="en-US" sz="2400" dirty="0"/>
          </a:p>
          <a:p>
            <a:endParaRPr lang="en-US" dirty="0"/>
          </a:p>
        </p:txBody>
      </p:sp>
      <p:pic>
        <p:nvPicPr>
          <p:cNvPr id="5" name="Picture 4">
            <a:extLst>
              <a:ext uri="{FF2B5EF4-FFF2-40B4-BE49-F238E27FC236}">
                <a16:creationId xmlns:a16="http://schemas.microsoft.com/office/drawing/2014/main" id="{6AD235F5-790C-4900-9D49-E73E110176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10019523" y="719433"/>
            <a:ext cx="1493912" cy="960058"/>
          </a:xfrm>
          <a:prstGeom prst="rect">
            <a:avLst/>
          </a:prstGeom>
        </p:spPr>
      </p:pic>
      <p:pic>
        <p:nvPicPr>
          <p:cNvPr id="7" name="Picture 6">
            <a:extLst>
              <a:ext uri="{FF2B5EF4-FFF2-40B4-BE49-F238E27FC236}">
                <a16:creationId xmlns:a16="http://schemas.microsoft.com/office/drawing/2014/main" id="{6847E7FB-FB18-4C1E-A50B-217E8B5F7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898" y="3428999"/>
            <a:ext cx="9611912" cy="3200218"/>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39405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8227-606C-471E-AFB1-B65F43647E85}"/>
              </a:ext>
            </a:extLst>
          </p:cNvPr>
          <p:cNvSpPr>
            <a:spLocks noGrp="1"/>
          </p:cNvSpPr>
          <p:nvPr>
            <p:ph type="title"/>
          </p:nvPr>
        </p:nvSpPr>
        <p:spPr>
          <a:xfrm>
            <a:off x="2639616" y="260647"/>
            <a:ext cx="7055380" cy="513794"/>
          </a:xfrm>
        </p:spPr>
        <p:style>
          <a:lnRef idx="2">
            <a:schemeClr val="accent3"/>
          </a:lnRef>
          <a:fillRef idx="1">
            <a:schemeClr val="lt1"/>
          </a:fillRef>
          <a:effectRef idx="0">
            <a:schemeClr val="accent3"/>
          </a:effectRef>
          <a:fontRef idx="minor">
            <a:schemeClr val="dk1"/>
          </a:fontRef>
        </p:style>
        <p:txBody>
          <a:bodyPr>
            <a:normAutofit fontScale="90000"/>
          </a:bodyPr>
          <a:lstStyle/>
          <a:p>
            <a:pPr algn="ctr"/>
            <a:r>
              <a:rPr lang="en-US" altLang="en-US" dirty="0"/>
              <a:t>Cryptanalytic Attacks</a:t>
            </a:r>
            <a:endParaRPr lang="en-US" dirty="0"/>
          </a:p>
        </p:txBody>
      </p:sp>
      <p:sp>
        <p:nvSpPr>
          <p:cNvPr id="3" name="Content Placeholder 2">
            <a:extLst>
              <a:ext uri="{FF2B5EF4-FFF2-40B4-BE49-F238E27FC236}">
                <a16:creationId xmlns:a16="http://schemas.microsoft.com/office/drawing/2014/main" id="{76EDF412-EE30-4A10-A1BD-E46DC83DD189}"/>
              </a:ext>
            </a:extLst>
          </p:cNvPr>
          <p:cNvSpPr>
            <a:spLocks noGrp="1"/>
          </p:cNvSpPr>
          <p:nvPr>
            <p:ph idx="1"/>
          </p:nvPr>
        </p:nvSpPr>
        <p:spPr>
          <a:xfrm>
            <a:off x="1595535" y="1017037"/>
            <a:ext cx="8892953" cy="5580316"/>
          </a:xfrm>
        </p:spPr>
        <p:txBody>
          <a:bodyPr>
            <a:normAutofit fontScale="92500" lnSpcReduction="10000"/>
          </a:bodyPr>
          <a:lstStyle/>
          <a:p>
            <a:pPr>
              <a:lnSpc>
                <a:spcPct val="150000"/>
              </a:lnSpc>
            </a:pPr>
            <a:r>
              <a:rPr lang="en-AU" altLang="en-US" b="1" dirty="0"/>
              <a:t>ciphertext only</a:t>
            </a:r>
            <a:r>
              <a:rPr lang="en-AU" altLang="en-US" dirty="0"/>
              <a:t> </a:t>
            </a:r>
          </a:p>
          <a:p>
            <a:pPr lvl="1">
              <a:lnSpc>
                <a:spcPct val="150000"/>
              </a:lnSpc>
            </a:pPr>
            <a:r>
              <a:rPr lang="en-AU" altLang="en-US" dirty="0"/>
              <a:t>only know algorithm &amp; ciphertext, is statistical, know or can identify plaintext </a:t>
            </a:r>
          </a:p>
          <a:p>
            <a:pPr>
              <a:lnSpc>
                <a:spcPct val="150000"/>
              </a:lnSpc>
            </a:pPr>
            <a:r>
              <a:rPr lang="en-AU" altLang="en-US" b="1" dirty="0"/>
              <a:t>known plaintext</a:t>
            </a:r>
            <a:r>
              <a:rPr lang="en-AU" altLang="en-US" dirty="0"/>
              <a:t> </a:t>
            </a:r>
          </a:p>
          <a:p>
            <a:pPr lvl="1">
              <a:lnSpc>
                <a:spcPct val="150000"/>
              </a:lnSpc>
            </a:pPr>
            <a:r>
              <a:rPr lang="en-AU" altLang="en-US" dirty="0"/>
              <a:t>know/suspect plaintext &amp; ciphertext</a:t>
            </a:r>
          </a:p>
          <a:p>
            <a:pPr>
              <a:lnSpc>
                <a:spcPct val="150000"/>
              </a:lnSpc>
            </a:pPr>
            <a:r>
              <a:rPr lang="en-AU" altLang="en-US" b="1" dirty="0"/>
              <a:t>chosen plaintext</a:t>
            </a:r>
            <a:r>
              <a:rPr lang="en-AU" altLang="en-US" dirty="0"/>
              <a:t> </a:t>
            </a:r>
          </a:p>
          <a:p>
            <a:pPr lvl="1">
              <a:lnSpc>
                <a:spcPct val="150000"/>
              </a:lnSpc>
            </a:pPr>
            <a:r>
              <a:rPr lang="en-AU" altLang="en-US" dirty="0"/>
              <a:t>select plaintext and obtain ciphertext</a:t>
            </a:r>
          </a:p>
          <a:p>
            <a:pPr>
              <a:lnSpc>
                <a:spcPct val="150000"/>
              </a:lnSpc>
            </a:pPr>
            <a:r>
              <a:rPr lang="en-AU" altLang="en-US" b="1" dirty="0"/>
              <a:t>chosen ciphertext</a:t>
            </a:r>
            <a:r>
              <a:rPr lang="en-AU" altLang="en-US" dirty="0"/>
              <a:t> </a:t>
            </a:r>
          </a:p>
          <a:p>
            <a:pPr lvl="1">
              <a:lnSpc>
                <a:spcPct val="150000"/>
              </a:lnSpc>
            </a:pPr>
            <a:r>
              <a:rPr lang="en-AU" altLang="en-US" dirty="0"/>
              <a:t>select ciphertext and obtain plaintext</a:t>
            </a:r>
          </a:p>
          <a:p>
            <a:pPr>
              <a:lnSpc>
                <a:spcPct val="150000"/>
              </a:lnSpc>
            </a:pPr>
            <a:r>
              <a:rPr lang="en-AU" altLang="en-US" b="1" dirty="0"/>
              <a:t>chosen text</a:t>
            </a:r>
            <a:r>
              <a:rPr lang="en-AU" altLang="en-US" dirty="0"/>
              <a:t> </a:t>
            </a:r>
          </a:p>
          <a:p>
            <a:pPr lvl="1">
              <a:lnSpc>
                <a:spcPct val="150000"/>
              </a:lnSpc>
            </a:pPr>
            <a:r>
              <a:rPr lang="en-AU" altLang="en-US" dirty="0"/>
              <a:t>select plaintext or ciphertext to </a:t>
            </a:r>
            <a:r>
              <a:rPr lang="en-AU" altLang="en-US" dirty="0" err="1"/>
              <a:t>en</a:t>
            </a:r>
            <a:r>
              <a:rPr lang="en-AU" altLang="en-US" dirty="0"/>
              <a:t>/decrypt</a:t>
            </a:r>
          </a:p>
          <a:p>
            <a:pPr>
              <a:lnSpc>
                <a:spcPct val="150000"/>
              </a:lnSpc>
            </a:pPr>
            <a:endParaRPr lang="en-US" dirty="0"/>
          </a:p>
        </p:txBody>
      </p:sp>
    </p:spTree>
    <p:extLst>
      <p:ext uri="{BB962C8B-B14F-4D97-AF65-F5344CB8AC3E}">
        <p14:creationId xmlns:p14="http://schemas.microsoft.com/office/powerpoint/2010/main" val="228792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772F-75A3-4B71-91EF-071AE1F95883}"/>
              </a:ext>
            </a:extLst>
          </p:cNvPr>
          <p:cNvSpPr>
            <a:spLocks noGrp="1"/>
          </p:cNvSpPr>
          <p:nvPr>
            <p:ph type="title"/>
          </p:nvPr>
        </p:nvSpPr>
        <p:spPr>
          <a:xfrm>
            <a:off x="2057400" y="0"/>
            <a:ext cx="7055380" cy="635139"/>
          </a:xfrm>
        </p:spPr>
        <p:style>
          <a:lnRef idx="2">
            <a:schemeClr val="accent3"/>
          </a:lnRef>
          <a:fillRef idx="1">
            <a:schemeClr val="lt1"/>
          </a:fillRef>
          <a:effectRef idx="0">
            <a:schemeClr val="accent3"/>
          </a:effectRef>
          <a:fontRef idx="minor">
            <a:schemeClr val="dk1"/>
          </a:fontRef>
        </p:style>
        <p:txBody>
          <a:bodyPr>
            <a:normAutofit/>
          </a:bodyPr>
          <a:lstStyle/>
          <a:p>
            <a:pPr algn="ctr"/>
            <a:r>
              <a:rPr lang="en-US" altLang="en-US" dirty="0"/>
              <a:t>Brute Force Search</a:t>
            </a:r>
            <a:endParaRPr lang="en-US" dirty="0"/>
          </a:p>
        </p:txBody>
      </p:sp>
      <p:sp>
        <p:nvSpPr>
          <p:cNvPr id="3" name="Content Placeholder 2">
            <a:extLst>
              <a:ext uri="{FF2B5EF4-FFF2-40B4-BE49-F238E27FC236}">
                <a16:creationId xmlns:a16="http://schemas.microsoft.com/office/drawing/2014/main" id="{70A707BD-93D9-4BE1-85DD-CC9871509A06}"/>
              </a:ext>
            </a:extLst>
          </p:cNvPr>
          <p:cNvSpPr>
            <a:spLocks noGrp="1"/>
          </p:cNvSpPr>
          <p:nvPr>
            <p:ph idx="1"/>
          </p:nvPr>
        </p:nvSpPr>
        <p:spPr>
          <a:xfrm>
            <a:off x="1847529" y="779270"/>
            <a:ext cx="7931495" cy="4195481"/>
          </a:xfrm>
        </p:spPr>
        <p:txBody>
          <a:bodyPr/>
          <a:lstStyle/>
          <a:p>
            <a:pPr>
              <a:lnSpc>
                <a:spcPct val="90000"/>
              </a:lnSpc>
            </a:pPr>
            <a:r>
              <a:rPr lang="en-AU" altLang="en-US" dirty="0"/>
              <a:t>always possible to simply try every key </a:t>
            </a:r>
          </a:p>
          <a:p>
            <a:pPr>
              <a:lnSpc>
                <a:spcPct val="90000"/>
              </a:lnSpc>
            </a:pPr>
            <a:r>
              <a:rPr lang="en-AU" altLang="en-US" dirty="0"/>
              <a:t>most basic attack, proportional to key size </a:t>
            </a:r>
          </a:p>
          <a:p>
            <a:pPr>
              <a:lnSpc>
                <a:spcPct val="90000"/>
              </a:lnSpc>
            </a:pPr>
            <a:r>
              <a:rPr lang="en-AU" altLang="en-US" dirty="0"/>
              <a:t>assume either know / recognise plaintext</a:t>
            </a:r>
          </a:p>
          <a:p>
            <a:pPr>
              <a:lnSpc>
                <a:spcPct val="90000"/>
              </a:lnSpc>
            </a:pPr>
            <a:r>
              <a:rPr lang="en-AU" altLang="en-US" dirty="0"/>
              <a:t>always possible to simply try every key </a:t>
            </a:r>
          </a:p>
          <a:p>
            <a:pPr>
              <a:lnSpc>
                <a:spcPct val="90000"/>
              </a:lnSpc>
            </a:pPr>
            <a:r>
              <a:rPr lang="en-AU" altLang="en-US" dirty="0"/>
              <a:t>most basic attack, proportional to key size </a:t>
            </a:r>
          </a:p>
          <a:p>
            <a:pPr>
              <a:lnSpc>
                <a:spcPct val="90000"/>
              </a:lnSpc>
            </a:pPr>
            <a:r>
              <a:rPr lang="en-AU" altLang="en-US" dirty="0"/>
              <a:t>assume either know / recognise plaintext</a:t>
            </a:r>
          </a:p>
          <a:p>
            <a:endParaRPr lang="en-US" dirty="0"/>
          </a:p>
        </p:txBody>
      </p:sp>
      <p:graphicFrame>
        <p:nvGraphicFramePr>
          <p:cNvPr id="7" name="Group 137">
            <a:extLst>
              <a:ext uri="{FF2B5EF4-FFF2-40B4-BE49-F238E27FC236}">
                <a16:creationId xmlns:a16="http://schemas.microsoft.com/office/drawing/2014/main" id="{292DC37B-8CBC-443B-BC1C-D119641B1D84}"/>
              </a:ext>
            </a:extLst>
          </p:cNvPr>
          <p:cNvGraphicFramePr>
            <a:graphicFrameLocks noGrp="1"/>
          </p:cNvGraphicFramePr>
          <p:nvPr>
            <p:extLst>
              <p:ext uri="{D42A27DB-BD31-4B8C-83A1-F6EECF244321}">
                <p14:modId xmlns:p14="http://schemas.microsoft.com/office/powerpoint/2010/main" val="3533402867"/>
              </p:ext>
            </p:extLst>
          </p:nvPr>
        </p:nvGraphicFramePr>
        <p:xfrm>
          <a:off x="1628969" y="3725532"/>
          <a:ext cx="8934062" cy="2986427"/>
        </p:xfrm>
        <a:graphic>
          <a:graphicData uri="http://schemas.openxmlformats.org/drawingml/2006/table">
            <a:tbl>
              <a:tblPr/>
              <a:tblGrid>
                <a:gridCol w="1664601">
                  <a:extLst>
                    <a:ext uri="{9D8B030D-6E8A-4147-A177-3AD203B41FA5}">
                      <a16:colId xmlns:a16="http://schemas.microsoft.com/office/drawing/2014/main" val="3116168948"/>
                    </a:ext>
                  </a:extLst>
                </a:gridCol>
                <a:gridCol w="2142208">
                  <a:extLst>
                    <a:ext uri="{9D8B030D-6E8A-4147-A177-3AD203B41FA5}">
                      <a16:colId xmlns:a16="http://schemas.microsoft.com/office/drawing/2014/main" val="158652886"/>
                    </a:ext>
                  </a:extLst>
                </a:gridCol>
                <a:gridCol w="2676005">
                  <a:extLst>
                    <a:ext uri="{9D8B030D-6E8A-4147-A177-3AD203B41FA5}">
                      <a16:colId xmlns:a16="http://schemas.microsoft.com/office/drawing/2014/main" val="3592278625"/>
                    </a:ext>
                  </a:extLst>
                </a:gridCol>
                <a:gridCol w="2451248">
                  <a:extLst>
                    <a:ext uri="{9D8B030D-6E8A-4147-A177-3AD203B41FA5}">
                      <a16:colId xmlns:a16="http://schemas.microsoft.com/office/drawing/2014/main" val="1367442342"/>
                    </a:ext>
                  </a:extLst>
                </a:gridCol>
              </a:tblGrid>
              <a:tr h="575871">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1" i="0" u="none" strike="noStrike" cap="none" normalizeH="0" baseline="0" dirty="0">
                          <a:ln>
                            <a:noFill/>
                          </a:ln>
                          <a:solidFill>
                            <a:schemeClr val="tx1"/>
                          </a:solidFill>
                          <a:effectLst/>
                          <a:latin typeface="Times" panose="02020603050405020304" pitchFamily="18" charset="0"/>
                        </a:rPr>
                        <a:t>Key Size (bits)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Times" panose="02020603050405020304" pitchFamily="18" charset="0"/>
                        </a:rPr>
                        <a:t>Number of Alternative Keys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Times" panose="02020603050405020304" pitchFamily="18" charset="0"/>
                        </a:rPr>
                        <a:t>Time required at 1 decryption/µs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Times" panose="02020603050405020304" pitchFamily="18" charset="0"/>
                        </a:rPr>
                        <a:t>Time required at 10</a:t>
                      </a:r>
                      <a:r>
                        <a:rPr kumimoji="0" lang="en-US" altLang="en-US" sz="1600" b="0" i="0" u="none" strike="noStrike" cap="none" normalizeH="0" baseline="30000">
                          <a:ln>
                            <a:noFill/>
                          </a:ln>
                          <a:solidFill>
                            <a:schemeClr val="tx1"/>
                          </a:solidFill>
                          <a:effectLst/>
                          <a:latin typeface="Times" panose="02020603050405020304" pitchFamily="18" charset="0"/>
                        </a:rPr>
                        <a:t>6</a:t>
                      </a:r>
                      <a:r>
                        <a:rPr kumimoji="0" lang="en-US" altLang="en-US" sz="1600" b="1" i="0" u="none" strike="noStrike" cap="none" normalizeH="0" baseline="0">
                          <a:ln>
                            <a:noFill/>
                          </a:ln>
                          <a:solidFill>
                            <a:schemeClr val="tx1"/>
                          </a:solidFill>
                          <a:effectLst/>
                          <a:latin typeface="Times" panose="02020603050405020304" pitchFamily="18" charset="0"/>
                        </a:rPr>
                        <a:t> decryptions/µs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0830657"/>
                  </a:ext>
                </a:extLst>
              </a:tr>
              <a:tr h="362191">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32</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a:t>
                      </a:r>
                      <a:r>
                        <a:rPr kumimoji="0" lang="en-US" altLang="en-US" sz="1600" b="0" i="0" u="none" strike="noStrike" cap="none" normalizeH="0" baseline="30000">
                          <a:ln>
                            <a:noFill/>
                          </a:ln>
                          <a:solidFill>
                            <a:schemeClr val="tx1"/>
                          </a:solidFill>
                          <a:effectLst/>
                          <a:latin typeface="Times" panose="02020603050405020304" pitchFamily="18" charset="0"/>
                        </a:rPr>
                        <a:t>32</a:t>
                      </a:r>
                      <a:r>
                        <a:rPr kumimoji="0" lang="en-US" altLang="en-US" sz="1600" b="0" i="0" u="none" strike="noStrike" cap="none" normalizeH="0" baseline="0">
                          <a:ln>
                            <a:noFill/>
                          </a:ln>
                          <a:solidFill>
                            <a:schemeClr val="tx1"/>
                          </a:solidFill>
                          <a:effectLst/>
                          <a:latin typeface="Times" panose="02020603050405020304" pitchFamily="18" charset="0"/>
                        </a:rPr>
                        <a:t>  = 4.3 </a:t>
                      </a:r>
                      <a:r>
                        <a:rPr kumimoji="0" lang="en-US" altLang="en-US" sz="1600" b="0" i="0" u="none" strike="noStrike" cap="none" normalizeH="0" baseline="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a:ln>
                            <a:noFill/>
                          </a:ln>
                          <a:solidFill>
                            <a:schemeClr val="tx1"/>
                          </a:solidFill>
                          <a:effectLst/>
                          <a:latin typeface="Times" panose="02020603050405020304" pitchFamily="18" charset="0"/>
                        </a:rPr>
                        <a:t> 10</a:t>
                      </a:r>
                      <a:r>
                        <a:rPr kumimoji="0" lang="en-US" altLang="en-US" sz="1600" b="0" i="0" u="none" strike="noStrike" cap="none" normalizeH="0" baseline="30000">
                          <a:ln>
                            <a:noFill/>
                          </a:ln>
                          <a:solidFill>
                            <a:schemeClr val="tx1"/>
                          </a:solidFill>
                          <a:effectLst/>
                          <a:latin typeface="Times" panose="02020603050405020304" pitchFamily="18" charset="0"/>
                        </a:rPr>
                        <a:t>9</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a:t>
                      </a:r>
                      <a:r>
                        <a:rPr kumimoji="0" lang="en-US" altLang="en-US" sz="1600" b="0" i="0" u="none" strike="noStrike" cap="none" normalizeH="0" baseline="30000">
                          <a:ln>
                            <a:noFill/>
                          </a:ln>
                          <a:solidFill>
                            <a:schemeClr val="tx1"/>
                          </a:solidFill>
                          <a:effectLst/>
                          <a:latin typeface="Times" panose="02020603050405020304" pitchFamily="18" charset="0"/>
                        </a:rPr>
                        <a:t>31</a:t>
                      </a:r>
                      <a:r>
                        <a:rPr kumimoji="0" lang="en-US" altLang="en-US" sz="1600" b="0" i="0" u="none" strike="noStrike" cap="none" normalizeH="0" baseline="0">
                          <a:ln>
                            <a:noFill/>
                          </a:ln>
                          <a:solidFill>
                            <a:schemeClr val="tx1"/>
                          </a:solidFill>
                          <a:effectLst/>
                          <a:latin typeface="Times" panose="02020603050405020304" pitchFamily="18" charset="0"/>
                        </a:rPr>
                        <a:t> µs	= 35.8 minutes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2.15 milliseconds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675573"/>
                  </a:ext>
                </a:extLst>
              </a:tr>
              <a:tr h="362191">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56</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2</a:t>
                      </a:r>
                      <a:r>
                        <a:rPr kumimoji="0" lang="en-US" altLang="en-US" sz="1600" b="0" i="0" u="none" strike="noStrike" cap="none" normalizeH="0" baseline="30000" dirty="0">
                          <a:ln>
                            <a:noFill/>
                          </a:ln>
                          <a:solidFill>
                            <a:schemeClr val="tx1"/>
                          </a:solidFill>
                          <a:effectLst/>
                          <a:latin typeface="Times" panose="02020603050405020304" pitchFamily="18" charset="0"/>
                        </a:rPr>
                        <a:t>56</a:t>
                      </a:r>
                      <a:r>
                        <a:rPr kumimoji="0" lang="en-US" altLang="en-US" sz="1600" b="0" i="0" u="none" strike="noStrike" cap="none" normalizeH="0" baseline="0" dirty="0">
                          <a:ln>
                            <a:noFill/>
                          </a:ln>
                          <a:solidFill>
                            <a:schemeClr val="tx1"/>
                          </a:solidFill>
                          <a:effectLst/>
                          <a:latin typeface="Times" panose="02020603050405020304" pitchFamily="18" charset="0"/>
                        </a:rPr>
                        <a:t>  = 7.2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16</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a:t>
                      </a:r>
                      <a:r>
                        <a:rPr kumimoji="0" lang="en-US" altLang="en-US" sz="1600" b="0" i="0" u="none" strike="noStrike" cap="none" normalizeH="0" baseline="30000">
                          <a:ln>
                            <a:noFill/>
                          </a:ln>
                          <a:solidFill>
                            <a:schemeClr val="tx1"/>
                          </a:solidFill>
                          <a:effectLst/>
                          <a:latin typeface="Times" panose="02020603050405020304" pitchFamily="18" charset="0"/>
                        </a:rPr>
                        <a:t>55</a:t>
                      </a:r>
                      <a:r>
                        <a:rPr kumimoji="0" lang="en-US" altLang="en-US" sz="1600" b="0" i="0" u="none" strike="noStrike" cap="none" normalizeH="0" baseline="0">
                          <a:ln>
                            <a:noFill/>
                          </a:ln>
                          <a:solidFill>
                            <a:schemeClr val="tx1"/>
                          </a:solidFill>
                          <a:effectLst/>
                          <a:latin typeface="Times" panose="02020603050405020304" pitchFamily="18" charset="0"/>
                        </a:rPr>
                        <a:t> µs	= 1142 years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10.01 hours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2801296"/>
                  </a:ext>
                </a:extLst>
              </a:tr>
              <a:tr h="54749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128</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2</a:t>
                      </a:r>
                      <a:r>
                        <a:rPr kumimoji="0" lang="en-US" altLang="en-US" sz="1600" b="0" i="0" u="none" strike="noStrike" cap="none" normalizeH="0" baseline="30000" dirty="0">
                          <a:ln>
                            <a:noFill/>
                          </a:ln>
                          <a:solidFill>
                            <a:schemeClr val="tx1"/>
                          </a:solidFill>
                          <a:effectLst/>
                          <a:latin typeface="Times" panose="02020603050405020304" pitchFamily="18" charset="0"/>
                        </a:rPr>
                        <a:t>128</a:t>
                      </a:r>
                      <a:r>
                        <a:rPr kumimoji="0" lang="en-US" altLang="en-US" sz="1600" b="0" i="0" u="none" strike="noStrike" cap="none" normalizeH="0" baseline="0" dirty="0">
                          <a:ln>
                            <a:noFill/>
                          </a:ln>
                          <a:solidFill>
                            <a:schemeClr val="tx1"/>
                          </a:solidFill>
                          <a:effectLst/>
                          <a:latin typeface="Times" panose="02020603050405020304" pitchFamily="18" charset="0"/>
                        </a:rPr>
                        <a:t>  = 3.4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38</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2</a:t>
                      </a:r>
                      <a:r>
                        <a:rPr kumimoji="0" lang="en-US" altLang="en-US" sz="1600" b="0" i="0" u="none" strike="noStrike" cap="none" normalizeH="0" baseline="30000" dirty="0">
                          <a:ln>
                            <a:noFill/>
                          </a:ln>
                          <a:solidFill>
                            <a:schemeClr val="tx1"/>
                          </a:solidFill>
                          <a:effectLst/>
                          <a:latin typeface="Times" panose="02020603050405020304" pitchFamily="18" charset="0"/>
                        </a:rPr>
                        <a:t>127</a:t>
                      </a:r>
                      <a:r>
                        <a:rPr kumimoji="0" lang="en-US" altLang="en-US" sz="1600" b="0" i="0" u="none" strike="noStrike" cap="none" normalizeH="0" baseline="0" dirty="0">
                          <a:ln>
                            <a:noFill/>
                          </a:ln>
                          <a:solidFill>
                            <a:schemeClr val="tx1"/>
                          </a:solidFill>
                          <a:effectLst/>
                          <a:latin typeface="Times" panose="02020603050405020304" pitchFamily="18" charset="0"/>
                        </a:rPr>
                        <a:t> µs	= 5.4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24</a:t>
                      </a:r>
                      <a:r>
                        <a:rPr kumimoji="0" lang="en-US" altLang="en-US" sz="1600" b="0" i="0" u="none" strike="noStrike" cap="none" normalizeH="0" baseline="0" dirty="0">
                          <a:ln>
                            <a:noFill/>
                          </a:ln>
                          <a:solidFill>
                            <a:schemeClr val="tx1"/>
                          </a:solidFill>
                          <a:effectLst/>
                          <a:latin typeface="Times" panose="02020603050405020304" pitchFamily="18" charset="0"/>
                        </a:rPr>
                        <a:t> years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5.4 </a:t>
                      </a:r>
                      <a:r>
                        <a:rPr kumimoji="0" lang="en-US" altLang="en-US" sz="1600" b="0" i="0" u="none" strike="noStrike" cap="none" normalizeH="0" baseline="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a:ln>
                            <a:noFill/>
                          </a:ln>
                          <a:solidFill>
                            <a:schemeClr val="tx1"/>
                          </a:solidFill>
                          <a:effectLst/>
                          <a:latin typeface="Times" panose="02020603050405020304" pitchFamily="18" charset="0"/>
                        </a:rPr>
                        <a:t> 10</a:t>
                      </a:r>
                      <a:r>
                        <a:rPr kumimoji="0" lang="en-US" altLang="en-US" sz="1600" b="0" i="0" u="none" strike="noStrike" cap="none" normalizeH="0" baseline="30000">
                          <a:ln>
                            <a:noFill/>
                          </a:ln>
                          <a:solidFill>
                            <a:schemeClr val="tx1"/>
                          </a:solidFill>
                          <a:effectLst/>
                          <a:latin typeface="Times" panose="02020603050405020304" pitchFamily="18" charset="0"/>
                        </a:rPr>
                        <a:t>18</a:t>
                      </a:r>
                      <a:r>
                        <a:rPr kumimoji="0" lang="en-US" altLang="en-US" sz="1600" b="0" i="0" u="none" strike="noStrike" cap="none" normalizeH="0" baseline="0">
                          <a:ln>
                            <a:noFill/>
                          </a:ln>
                          <a:solidFill>
                            <a:schemeClr val="tx1"/>
                          </a:solidFill>
                          <a:effectLst/>
                          <a:latin typeface="Times" panose="02020603050405020304" pitchFamily="18" charset="0"/>
                        </a:rPr>
                        <a:t> years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3219930"/>
                  </a:ext>
                </a:extLst>
              </a:tr>
              <a:tr h="54749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168</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a:t>
                      </a:r>
                      <a:r>
                        <a:rPr kumimoji="0" lang="en-US" altLang="en-US" sz="1600" b="0" i="0" u="none" strike="noStrike" cap="none" normalizeH="0" baseline="30000">
                          <a:ln>
                            <a:noFill/>
                          </a:ln>
                          <a:solidFill>
                            <a:schemeClr val="tx1"/>
                          </a:solidFill>
                          <a:effectLst/>
                          <a:latin typeface="Times" panose="02020603050405020304" pitchFamily="18" charset="0"/>
                        </a:rPr>
                        <a:t>168</a:t>
                      </a:r>
                      <a:r>
                        <a:rPr kumimoji="0" lang="en-US" altLang="en-US" sz="1600" b="0" i="0" u="none" strike="noStrike" cap="none" normalizeH="0" baseline="0">
                          <a:ln>
                            <a:noFill/>
                          </a:ln>
                          <a:solidFill>
                            <a:schemeClr val="tx1"/>
                          </a:solidFill>
                          <a:effectLst/>
                          <a:latin typeface="Times" panose="02020603050405020304" pitchFamily="18" charset="0"/>
                        </a:rPr>
                        <a:t>  = 3.7 </a:t>
                      </a:r>
                      <a:r>
                        <a:rPr kumimoji="0" lang="en-US" altLang="en-US" sz="1600" b="0" i="0" u="none" strike="noStrike" cap="none" normalizeH="0" baseline="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a:ln>
                            <a:noFill/>
                          </a:ln>
                          <a:solidFill>
                            <a:schemeClr val="tx1"/>
                          </a:solidFill>
                          <a:effectLst/>
                          <a:latin typeface="Times" panose="02020603050405020304" pitchFamily="18" charset="0"/>
                        </a:rPr>
                        <a:t> 10</a:t>
                      </a:r>
                      <a:r>
                        <a:rPr kumimoji="0" lang="en-US" altLang="en-US" sz="1600" b="0" i="0" u="none" strike="noStrike" cap="none" normalizeH="0" baseline="30000">
                          <a:ln>
                            <a:noFill/>
                          </a:ln>
                          <a:solidFill>
                            <a:schemeClr val="tx1"/>
                          </a:solidFill>
                          <a:effectLst/>
                          <a:latin typeface="Times" panose="02020603050405020304" pitchFamily="18" charset="0"/>
                        </a:rPr>
                        <a:t>50</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2</a:t>
                      </a:r>
                      <a:r>
                        <a:rPr kumimoji="0" lang="en-US" altLang="en-US" sz="1600" b="0" i="0" u="none" strike="noStrike" cap="none" normalizeH="0" baseline="30000" dirty="0">
                          <a:ln>
                            <a:noFill/>
                          </a:ln>
                          <a:solidFill>
                            <a:schemeClr val="tx1"/>
                          </a:solidFill>
                          <a:effectLst/>
                          <a:latin typeface="Times" panose="02020603050405020304" pitchFamily="18" charset="0"/>
                        </a:rPr>
                        <a:t>167</a:t>
                      </a:r>
                      <a:r>
                        <a:rPr kumimoji="0" lang="en-US" altLang="en-US" sz="1600" b="0" i="0" u="none" strike="noStrike" cap="none" normalizeH="0" baseline="0" dirty="0">
                          <a:ln>
                            <a:noFill/>
                          </a:ln>
                          <a:solidFill>
                            <a:schemeClr val="tx1"/>
                          </a:solidFill>
                          <a:effectLst/>
                          <a:latin typeface="Times" panose="02020603050405020304" pitchFamily="18" charset="0"/>
                        </a:rPr>
                        <a:t> µs	= 5.9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36</a:t>
                      </a:r>
                      <a:r>
                        <a:rPr kumimoji="0" lang="en-US" altLang="en-US" sz="1600" b="0" i="0" u="none" strike="noStrike" cap="none" normalizeH="0" baseline="0" dirty="0">
                          <a:ln>
                            <a:noFill/>
                          </a:ln>
                          <a:solidFill>
                            <a:schemeClr val="tx1"/>
                          </a:solidFill>
                          <a:effectLst/>
                          <a:latin typeface="Times" panose="02020603050405020304" pitchFamily="18" charset="0"/>
                        </a:rPr>
                        <a:t> years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5.9 </a:t>
                      </a:r>
                      <a:r>
                        <a:rPr kumimoji="0" lang="en-US" altLang="en-US" sz="1600" b="0" i="0" u="none" strike="noStrike" cap="none" normalizeH="0" baseline="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a:ln>
                            <a:noFill/>
                          </a:ln>
                          <a:solidFill>
                            <a:schemeClr val="tx1"/>
                          </a:solidFill>
                          <a:effectLst/>
                          <a:latin typeface="Times" panose="02020603050405020304" pitchFamily="18" charset="0"/>
                        </a:rPr>
                        <a:t> 10</a:t>
                      </a:r>
                      <a:r>
                        <a:rPr kumimoji="0" lang="en-US" altLang="en-US" sz="1600" b="0" i="0" u="none" strike="noStrike" cap="none" normalizeH="0" baseline="30000">
                          <a:ln>
                            <a:noFill/>
                          </a:ln>
                          <a:solidFill>
                            <a:schemeClr val="tx1"/>
                          </a:solidFill>
                          <a:effectLst/>
                          <a:latin typeface="Times" panose="02020603050405020304" pitchFamily="18" charset="0"/>
                        </a:rPr>
                        <a:t>30</a:t>
                      </a:r>
                      <a:r>
                        <a:rPr kumimoji="0" lang="en-US" altLang="en-US" sz="1600" b="0" i="0" u="none" strike="noStrike" cap="none" normalizeH="0" baseline="0">
                          <a:ln>
                            <a:noFill/>
                          </a:ln>
                          <a:solidFill>
                            <a:schemeClr val="tx1"/>
                          </a:solidFill>
                          <a:effectLst/>
                          <a:latin typeface="Times" panose="02020603050405020304" pitchFamily="18" charset="0"/>
                        </a:rPr>
                        <a:t> years</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3952696"/>
                  </a:ext>
                </a:extLst>
              </a:tr>
              <a:tr h="587929">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26 characters (permutation)</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Times" panose="02020603050405020304" pitchFamily="18" charset="0"/>
                        </a:rPr>
                        <a:t>26! = 4 </a:t>
                      </a:r>
                      <a:r>
                        <a:rPr kumimoji="0" lang="en-US" altLang="en-US" sz="1600" b="0" i="0" u="none" strike="noStrike" cap="none" normalizeH="0" baseline="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a:ln>
                            <a:noFill/>
                          </a:ln>
                          <a:solidFill>
                            <a:schemeClr val="tx1"/>
                          </a:solidFill>
                          <a:effectLst/>
                          <a:latin typeface="Times" panose="02020603050405020304" pitchFamily="18" charset="0"/>
                        </a:rPr>
                        <a:t> 10</a:t>
                      </a:r>
                      <a:r>
                        <a:rPr kumimoji="0" lang="en-US" altLang="en-US" sz="1600" b="0" i="0" u="none" strike="noStrike" cap="none" normalizeH="0" baseline="30000">
                          <a:ln>
                            <a:noFill/>
                          </a:ln>
                          <a:solidFill>
                            <a:schemeClr val="tx1"/>
                          </a:solidFill>
                          <a:effectLst/>
                          <a:latin typeface="Times" panose="02020603050405020304" pitchFamily="18" charset="0"/>
                        </a:rPr>
                        <a:t>26</a:t>
                      </a: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2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26</a:t>
                      </a:r>
                      <a:r>
                        <a:rPr kumimoji="0" lang="en-US" altLang="en-US" sz="1600" b="0" i="0" u="none" strike="noStrike" cap="none" normalizeH="0" baseline="0" dirty="0">
                          <a:ln>
                            <a:noFill/>
                          </a:ln>
                          <a:solidFill>
                            <a:schemeClr val="tx1"/>
                          </a:solidFill>
                          <a:effectLst/>
                          <a:latin typeface="Times" panose="02020603050405020304" pitchFamily="18" charset="0"/>
                        </a:rPr>
                        <a:t> µs	= 6.4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12</a:t>
                      </a:r>
                      <a:r>
                        <a:rPr kumimoji="0" lang="en-US" altLang="en-US" sz="1600" b="0" i="0" u="none" strike="noStrike" cap="none" normalizeH="0" baseline="0" dirty="0">
                          <a:ln>
                            <a:noFill/>
                          </a:ln>
                          <a:solidFill>
                            <a:schemeClr val="tx1"/>
                          </a:solidFill>
                          <a:effectLst/>
                          <a:latin typeface="Times" panose="02020603050405020304" pitchFamily="18" charset="0"/>
                        </a:rPr>
                        <a:t> years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Times" panose="02020603050405020304" pitchFamily="18" charset="0"/>
                        </a:rPr>
                        <a:t>6.4 </a:t>
                      </a:r>
                      <a:r>
                        <a:rPr kumimoji="0" lang="en-US" altLang="en-US" sz="1600" b="0" i="0" u="none" strike="noStrike" cap="none" normalizeH="0" baseline="0" dirty="0">
                          <a:ln>
                            <a:noFill/>
                          </a:ln>
                          <a:solidFill>
                            <a:schemeClr val="tx1"/>
                          </a:solidFill>
                          <a:effectLst/>
                          <a:latin typeface="Symbol" panose="05050102010706020507" pitchFamily="18" charset="2"/>
                          <a:sym typeface="Symbol" panose="05050102010706020507" pitchFamily="18" charset="2"/>
                        </a:rPr>
                        <a:t></a:t>
                      </a:r>
                      <a:r>
                        <a:rPr kumimoji="0" lang="en-US" altLang="en-US" sz="1600" b="0" i="0" u="none" strike="noStrike" cap="none" normalizeH="0" baseline="0" dirty="0">
                          <a:ln>
                            <a:noFill/>
                          </a:ln>
                          <a:solidFill>
                            <a:schemeClr val="tx1"/>
                          </a:solidFill>
                          <a:effectLst/>
                          <a:latin typeface="Times" panose="02020603050405020304" pitchFamily="18" charset="0"/>
                        </a:rPr>
                        <a:t> 10</a:t>
                      </a:r>
                      <a:r>
                        <a:rPr kumimoji="0" lang="en-US" altLang="en-US" sz="1600" b="0" i="0" u="none" strike="noStrike" cap="none" normalizeH="0" baseline="30000" dirty="0">
                          <a:ln>
                            <a:noFill/>
                          </a:ln>
                          <a:solidFill>
                            <a:schemeClr val="tx1"/>
                          </a:solidFill>
                          <a:effectLst/>
                          <a:latin typeface="Times" panose="02020603050405020304" pitchFamily="18" charset="0"/>
                        </a:rPr>
                        <a:t>6</a:t>
                      </a:r>
                      <a:r>
                        <a:rPr kumimoji="0" lang="en-US" altLang="en-US" sz="1600" b="0" i="0" u="none" strike="noStrike" cap="none" normalizeH="0" baseline="0" dirty="0">
                          <a:ln>
                            <a:noFill/>
                          </a:ln>
                          <a:solidFill>
                            <a:schemeClr val="tx1"/>
                          </a:solidFill>
                          <a:effectLst/>
                          <a:latin typeface="Times" panose="02020603050405020304" pitchFamily="18" charset="0"/>
                        </a:rPr>
                        <a:t> years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2290483"/>
                  </a:ext>
                </a:extLst>
              </a:tr>
            </a:tbl>
          </a:graphicData>
        </a:graphic>
      </p:graphicFrame>
    </p:spTree>
    <p:extLst>
      <p:ext uri="{BB962C8B-B14F-4D97-AF65-F5344CB8AC3E}">
        <p14:creationId xmlns:p14="http://schemas.microsoft.com/office/powerpoint/2010/main" val="3355580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80E17F-2A65-4BD0-AB44-BD4735D62C1C}"/>
              </a:ext>
            </a:extLst>
          </p:cNvPr>
          <p:cNvSpPr txBox="1"/>
          <p:nvPr/>
        </p:nvSpPr>
        <p:spPr>
          <a:xfrm>
            <a:off x="1809597" y="1538342"/>
            <a:ext cx="8496944" cy="1429622"/>
          </a:xfrm>
          <a:prstGeom prst="rect">
            <a:avLst/>
          </a:prstGeom>
          <a:noFill/>
        </p:spPr>
        <p:txBody>
          <a:bodyPr wrap="square">
            <a:spAutoFit/>
          </a:bodyPr>
          <a:lstStyle/>
          <a:p>
            <a:pPr algn="just">
              <a:lnSpc>
                <a:spcPct val="150000"/>
              </a:lnSpc>
            </a:pPr>
            <a:r>
              <a:rPr lang="en-US" sz="2000" b="1" dirty="0">
                <a:latin typeface="Calibri" panose="020F0502020204030204" pitchFamily="34" charset="0"/>
                <a:cs typeface="Calibri" panose="020F0502020204030204" pitchFamily="34" charset="0"/>
              </a:rPr>
              <a:t>Encryption</a:t>
            </a: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what keeps your personal data secure when you're shopping or banking online. It scrambles data like your credit card details and home address to ensure hackers can't misuse this information.</a:t>
            </a:r>
            <a:endParaRPr lang="en-US" dirty="0">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3206BDC0-0021-44D3-9C4D-B4B62161AD67}"/>
              </a:ext>
            </a:extLst>
          </p:cNvPr>
          <p:cNvSpPr>
            <a:spLocks noGrp="1"/>
          </p:cNvSpPr>
          <p:nvPr>
            <p:ph type="title"/>
          </p:nvPr>
        </p:nvSpPr>
        <p:spPr>
          <a:xfrm>
            <a:off x="1524000" y="0"/>
            <a:ext cx="7055380" cy="662473"/>
          </a:xfrm>
        </p:spPr>
        <p:style>
          <a:lnRef idx="2">
            <a:schemeClr val="accent3"/>
          </a:lnRef>
          <a:fillRef idx="1">
            <a:schemeClr val="lt1"/>
          </a:fillRef>
          <a:effectRef idx="0">
            <a:schemeClr val="accent3"/>
          </a:effectRef>
          <a:fontRef idx="minor">
            <a:schemeClr val="dk1"/>
          </a:fontRef>
        </p:style>
        <p:txBody>
          <a:bodyPr>
            <a:normAutofit/>
          </a:bodyPr>
          <a:lstStyle/>
          <a:p>
            <a:pPr algn="ctr"/>
            <a:r>
              <a:rPr lang="en-US" sz="2800" b="1" dirty="0">
                <a:solidFill>
                  <a:schemeClr val="bg2"/>
                </a:solidFill>
              </a:rPr>
              <a:t>Why Encryption?</a:t>
            </a:r>
            <a:endParaRPr lang="en-IN" sz="2800" dirty="0">
              <a:solidFill>
                <a:schemeClr val="bg2"/>
              </a:solidFill>
            </a:endParaRPr>
          </a:p>
        </p:txBody>
      </p:sp>
      <p:pic>
        <p:nvPicPr>
          <p:cNvPr id="3" name="Picture 2">
            <a:extLst>
              <a:ext uri="{FF2B5EF4-FFF2-40B4-BE49-F238E27FC236}">
                <a16:creationId xmlns:a16="http://schemas.microsoft.com/office/drawing/2014/main" id="{93E1D3D5-699B-4318-A34C-0005A8909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52" y="37206"/>
            <a:ext cx="2401818" cy="1501136"/>
          </a:xfrm>
          <a:prstGeom prst="rect">
            <a:avLst/>
          </a:prstGeom>
        </p:spPr>
      </p:pic>
      <p:pic>
        <p:nvPicPr>
          <p:cNvPr id="4" name="Picture 3">
            <a:extLst>
              <a:ext uri="{FF2B5EF4-FFF2-40B4-BE49-F238E27FC236}">
                <a16:creationId xmlns:a16="http://schemas.microsoft.com/office/drawing/2014/main" id="{6A428D41-A42A-A7CE-E627-53BF61F6EE3C}"/>
              </a:ext>
            </a:extLst>
          </p:cNvPr>
          <p:cNvPicPr>
            <a:picLocks noChangeAspect="1"/>
          </p:cNvPicPr>
          <p:nvPr/>
        </p:nvPicPr>
        <p:blipFill>
          <a:blip r:embed="rId3"/>
          <a:stretch>
            <a:fillRect/>
          </a:stretch>
        </p:blipFill>
        <p:spPr>
          <a:xfrm>
            <a:off x="1441593" y="3132784"/>
            <a:ext cx="9818050" cy="358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543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D750-D683-498C-A18B-BEA9CCC8AE1A}"/>
              </a:ext>
            </a:extLst>
          </p:cNvPr>
          <p:cNvSpPr>
            <a:spLocks noGrp="1"/>
          </p:cNvSpPr>
          <p:nvPr>
            <p:ph type="title"/>
          </p:nvPr>
        </p:nvSpPr>
        <p:spPr>
          <a:xfrm>
            <a:off x="2568310" y="143399"/>
            <a:ext cx="7055380" cy="584388"/>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US" sz="2800" b="1" dirty="0">
                <a:solidFill>
                  <a:schemeClr val="bg2"/>
                </a:solidFill>
              </a:rPr>
              <a:t>What is Cryptography?</a:t>
            </a:r>
            <a:endParaRPr lang="en-IN" sz="2800" dirty="0">
              <a:solidFill>
                <a:schemeClr val="bg2"/>
              </a:solidFill>
            </a:endParaRPr>
          </a:p>
        </p:txBody>
      </p:sp>
      <p:sp>
        <p:nvSpPr>
          <p:cNvPr id="3" name="Content Placeholder 2">
            <a:extLst>
              <a:ext uri="{FF2B5EF4-FFF2-40B4-BE49-F238E27FC236}">
                <a16:creationId xmlns:a16="http://schemas.microsoft.com/office/drawing/2014/main" id="{D487DD29-163D-4F7E-B7B8-1918A602D029}"/>
              </a:ext>
            </a:extLst>
          </p:cNvPr>
          <p:cNvSpPr>
            <a:spLocks noGrp="1"/>
          </p:cNvSpPr>
          <p:nvPr>
            <p:ph idx="1"/>
          </p:nvPr>
        </p:nvSpPr>
        <p:spPr>
          <a:xfrm>
            <a:off x="1631504" y="933061"/>
            <a:ext cx="8784976" cy="4459173"/>
          </a:xfrm>
        </p:spPr>
        <p:txBody>
          <a:bodyPr/>
          <a:lstStyle/>
          <a:p>
            <a:pPr algn="just">
              <a:lnSpc>
                <a:spcPct val="150000"/>
              </a:lnSpc>
              <a:spcBef>
                <a:spcPts val="0"/>
              </a:spcBef>
            </a:pPr>
            <a:r>
              <a:rPr lang="en-US" sz="1800" b="1" dirty="0">
                <a:latin typeface="Calibri" panose="020F0502020204030204" pitchFamily="34" charset="0"/>
              </a:rPr>
              <a:t>The art and science of concealing the messages to introduce secrecy in information security is recognized as cryptography.</a:t>
            </a:r>
            <a:endParaRPr lang="en-IN" dirty="0"/>
          </a:p>
        </p:txBody>
      </p:sp>
      <p:sp>
        <p:nvSpPr>
          <p:cNvPr id="7" name="TextBox 6">
            <a:extLst>
              <a:ext uri="{FF2B5EF4-FFF2-40B4-BE49-F238E27FC236}">
                <a16:creationId xmlns:a16="http://schemas.microsoft.com/office/drawing/2014/main" id="{FE70895C-5290-499B-8A4A-AEDA0C6DED37}"/>
              </a:ext>
            </a:extLst>
          </p:cNvPr>
          <p:cNvSpPr txBox="1"/>
          <p:nvPr/>
        </p:nvSpPr>
        <p:spPr>
          <a:xfrm>
            <a:off x="1991544" y="4115206"/>
            <a:ext cx="4991876" cy="3363678"/>
          </a:xfrm>
          <a:prstGeom prst="rect">
            <a:avLst/>
          </a:prstGeom>
          <a:noFill/>
        </p:spPr>
        <p:txBody>
          <a:bodyPr wrap="square">
            <a:spAutoFit/>
          </a:bodyPr>
          <a:lstStyle/>
          <a:p>
            <a:pPr algn="l">
              <a:lnSpc>
                <a:spcPct val="150000"/>
              </a:lnSpc>
            </a:pPr>
            <a:endParaRPr lang="en-IN" dirty="0">
              <a:solidFill>
                <a:srgbClr val="000000"/>
              </a:solidFill>
            </a:endParaRPr>
          </a:p>
          <a:p>
            <a:pPr marL="285750" indent="-285750">
              <a:lnSpc>
                <a:spcPct val="150000"/>
              </a:lnSpc>
              <a:buFont typeface="Wingdings" panose="05000000000000000000" pitchFamily="2" charset="2"/>
              <a:buChar char="Ø"/>
            </a:pPr>
            <a:r>
              <a:rPr lang="en-IN" dirty="0"/>
              <a:t>Plaintext    </a:t>
            </a:r>
          </a:p>
          <a:p>
            <a:pPr marL="285750" indent="-285750">
              <a:lnSpc>
                <a:spcPct val="150000"/>
              </a:lnSpc>
              <a:buFont typeface="Wingdings" panose="05000000000000000000" pitchFamily="2" charset="2"/>
              <a:buChar char="Ø"/>
            </a:pPr>
            <a:r>
              <a:rPr lang="en-IN" dirty="0"/>
              <a:t>Encryption Algorithm </a:t>
            </a:r>
          </a:p>
          <a:p>
            <a:pPr marL="285750" indent="-285750">
              <a:lnSpc>
                <a:spcPct val="150000"/>
              </a:lnSpc>
              <a:buFont typeface="Wingdings" panose="05000000000000000000" pitchFamily="2" charset="2"/>
              <a:buChar char="Ø"/>
            </a:pPr>
            <a:r>
              <a:rPr lang="en-IN" dirty="0"/>
              <a:t>Ciphertext</a:t>
            </a:r>
          </a:p>
          <a:p>
            <a:pPr marL="285750" indent="-285750">
              <a:lnSpc>
                <a:spcPct val="150000"/>
              </a:lnSpc>
              <a:buFont typeface="Wingdings" panose="05000000000000000000" pitchFamily="2" charset="2"/>
              <a:buChar char="Ø"/>
            </a:pPr>
            <a:r>
              <a:rPr lang="en-IN" dirty="0"/>
              <a:t>Decryption Algorithm</a:t>
            </a:r>
          </a:p>
          <a:p>
            <a:pPr marL="285750" indent="-285750">
              <a:lnSpc>
                <a:spcPct val="150000"/>
              </a:lnSpc>
              <a:buFont typeface="Wingdings" panose="05000000000000000000" pitchFamily="2" charset="2"/>
              <a:buChar char="Ø"/>
            </a:pPr>
            <a:r>
              <a:rPr lang="en-IN" dirty="0"/>
              <a:t>Plaintext</a:t>
            </a:r>
          </a:p>
          <a:p>
            <a:pPr>
              <a:lnSpc>
                <a:spcPct val="150000"/>
              </a:lnSpc>
            </a:pPr>
            <a:r>
              <a:rPr lang="en-IN" dirty="0">
                <a:solidFill>
                  <a:srgbClr val="000000"/>
                </a:solidFill>
              </a:rPr>
              <a:t> </a:t>
            </a:r>
          </a:p>
          <a:p>
            <a:pPr>
              <a:lnSpc>
                <a:spcPct val="150000"/>
              </a:lnSpc>
            </a:pPr>
            <a:endParaRPr lang="en-IN" dirty="0">
              <a:solidFill>
                <a:srgbClr val="000000"/>
              </a:solidFill>
            </a:endParaRPr>
          </a:p>
        </p:txBody>
      </p:sp>
      <p:pic>
        <p:nvPicPr>
          <p:cNvPr id="5" name="Picture 4">
            <a:extLst>
              <a:ext uri="{FF2B5EF4-FFF2-40B4-BE49-F238E27FC236}">
                <a16:creationId xmlns:a16="http://schemas.microsoft.com/office/drawing/2014/main" id="{5CC37488-A1BD-452B-4605-7DA5FA2376F2}"/>
              </a:ext>
            </a:extLst>
          </p:cNvPr>
          <p:cNvPicPr>
            <a:picLocks noChangeAspect="1"/>
          </p:cNvPicPr>
          <p:nvPr/>
        </p:nvPicPr>
        <p:blipFill>
          <a:blip r:embed="rId2"/>
          <a:stretch>
            <a:fillRect/>
          </a:stretch>
        </p:blipFill>
        <p:spPr>
          <a:xfrm>
            <a:off x="1991544" y="1890581"/>
            <a:ext cx="9074562" cy="2682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698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2316D-AEDB-49C2-9BD1-5C846588E7D2}"/>
              </a:ext>
            </a:extLst>
          </p:cNvPr>
          <p:cNvSpPr txBox="1"/>
          <p:nvPr/>
        </p:nvSpPr>
        <p:spPr>
          <a:xfrm>
            <a:off x="1530389" y="5380672"/>
            <a:ext cx="9131222" cy="1477328"/>
          </a:xfrm>
          <a:prstGeom prst="rect">
            <a:avLst/>
          </a:prstGeom>
          <a:noFill/>
        </p:spPr>
        <p:txBody>
          <a:bodyPr wrap="square" rtlCol="0">
            <a:spAutoFit/>
          </a:bodyPr>
          <a:lstStyle/>
          <a:p>
            <a:pPr algn="ctr"/>
            <a:r>
              <a:rPr lang="en-IN" dirty="0"/>
              <a:t>Cryptography is divided into 3 into depended dimensions</a:t>
            </a:r>
            <a:br>
              <a:rPr lang="en-IN" dirty="0"/>
            </a:br>
            <a:endParaRPr lang="en-IN" dirty="0"/>
          </a:p>
          <a:p>
            <a:pPr marL="342900" indent="-342900">
              <a:buAutoNum type="arabicParenR"/>
            </a:pPr>
            <a:r>
              <a:rPr lang="en-IN" b="1" dirty="0"/>
              <a:t>Operation is used to transform plaintext into ciphertext(Substitution &amp; transposition)</a:t>
            </a:r>
          </a:p>
          <a:p>
            <a:pPr marL="342900" indent="-342900">
              <a:buAutoNum type="arabicParenR"/>
            </a:pPr>
            <a:r>
              <a:rPr lang="en-IN" b="1" dirty="0"/>
              <a:t>The Number of Key (Symmetric/Asymmetric)</a:t>
            </a:r>
          </a:p>
          <a:p>
            <a:pPr marL="342900" indent="-342900">
              <a:buAutoNum type="arabicParenR"/>
            </a:pPr>
            <a:r>
              <a:rPr lang="en-IN" b="1" dirty="0"/>
              <a:t>The way in which the plaintext is processed (Block/Steam)</a:t>
            </a:r>
          </a:p>
        </p:txBody>
      </p:sp>
      <p:pic>
        <p:nvPicPr>
          <p:cNvPr id="5" name="Picture 4">
            <a:extLst>
              <a:ext uri="{FF2B5EF4-FFF2-40B4-BE49-F238E27FC236}">
                <a16:creationId xmlns:a16="http://schemas.microsoft.com/office/drawing/2014/main" id="{A51F5A8F-F0E8-BA2F-83D4-33A1DAF6C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907" y="0"/>
            <a:ext cx="9573208" cy="5380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4494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F61B-9BB9-4B8B-8351-12DDDE1C9DB4}"/>
              </a:ext>
            </a:extLst>
          </p:cNvPr>
          <p:cNvSpPr>
            <a:spLocks noGrp="1"/>
          </p:cNvSpPr>
          <p:nvPr>
            <p:ph type="title"/>
          </p:nvPr>
        </p:nvSpPr>
        <p:spPr>
          <a:xfrm>
            <a:off x="2368014" y="37294"/>
            <a:ext cx="7055380" cy="605679"/>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IN" b="1" dirty="0">
                <a:solidFill>
                  <a:schemeClr val="bg2"/>
                </a:solidFill>
                <a:latin typeface="Conv_segoeui_regular"/>
              </a:rPr>
              <a:t>Symmetric Encryption</a:t>
            </a:r>
            <a:endParaRPr lang="en-IN" dirty="0">
              <a:solidFill>
                <a:schemeClr val="bg2"/>
              </a:solidFill>
            </a:endParaRPr>
          </a:p>
        </p:txBody>
      </p:sp>
      <p:sp>
        <p:nvSpPr>
          <p:cNvPr id="5" name="TextBox 4">
            <a:extLst>
              <a:ext uri="{FF2B5EF4-FFF2-40B4-BE49-F238E27FC236}">
                <a16:creationId xmlns:a16="http://schemas.microsoft.com/office/drawing/2014/main" id="{BAF9CCFC-0A05-4ACB-8A0D-7234339511B7}"/>
              </a:ext>
            </a:extLst>
          </p:cNvPr>
          <p:cNvSpPr txBox="1"/>
          <p:nvPr/>
        </p:nvSpPr>
        <p:spPr>
          <a:xfrm>
            <a:off x="1703512" y="1112747"/>
            <a:ext cx="8640960" cy="871521"/>
          </a:xfrm>
          <a:prstGeom prst="rect">
            <a:avLst/>
          </a:prstGeom>
          <a:noFill/>
        </p:spPr>
        <p:txBody>
          <a:bodyPr wrap="square">
            <a:spAutoFit/>
          </a:bodyPr>
          <a:lstStyle/>
          <a:p>
            <a:pPr>
              <a:lnSpc>
                <a:spcPct val="150000"/>
              </a:lnSpc>
            </a:pPr>
            <a:r>
              <a:rPr lang="en-US" dirty="0">
                <a:latin typeface="Lato"/>
              </a:rPr>
              <a:t>A </a:t>
            </a:r>
            <a:r>
              <a:rPr lang="en-US" b="1" dirty="0">
                <a:latin typeface="Lato"/>
              </a:rPr>
              <a:t>symmetric encryption</a:t>
            </a:r>
            <a:r>
              <a:rPr lang="en-US" dirty="0">
                <a:latin typeface="Lato"/>
              </a:rPr>
              <a:t> is any technique where the same key is used to both encrypt and decrypt the data. </a:t>
            </a:r>
            <a:endParaRPr lang="en-IN" dirty="0"/>
          </a:p>
        </p:txBody>
      </p:sp>
      <p:sp>
        <p:nvSpPr>
          <p:cNvPr id="6" name="TextBox 5">
            <a:extLst>
              <a:ext uri="{FF2B5EF4-FFF2-40B4-BE49-F238E27FC236}">
                <a16:creationId xmlns:a16="http://schemas.microsoft.com/office/drawing/2014/main" id="{5D186549-481A-4B42-A916-EAA5C41F81A4}"/>
              </a:ext>
            </a:extLst>
          </p:cNvPr>
          <p:cNvSpPr txBox="1"/>
          <p:nvPr/>
        </p:nvSpPr>
        <p:spPr>
          <a:xfrm>
            <a:off x="1794789" y="4936316"/>
            <a:ext cx="5813379" cy="1754326"/>
          </a:xfrm>
          <a:prstGeom prst="rect">
            <a:avLst/>
          </a:prstGeom>
          <a:noFill/>
        </p:spPr>
        <p:txBody>
          <a:bodyPr wrap="square">
            <a:spAutoFit/>
          </a:bodyPr>
          <a:lstStyle/>
          <a:p>
            <a:pPr algn="l"/>
            <a:r>
              <a:rPr lang="en-IN" b="1" dirty="0">
                <a:latin typeface="Lato"/>
              </a:rPr>
              <a:t>Types</a:t>
            </a:r>
            <a:br>
              <a:rPr lang="en-IN" b="1" dirty="0">
                <a:latin typeface="Lato"/>
              </a:rPr>
            </a:br>
            <a:endParaRPr lang="en-IN" b="1" dirty="0">
              <a:latin typeface="Lato"/>
            </a:endParaRPr>
          </a:p>
          <a:p>
            <a:pPr marL="285750" indent="-285750">
              <a:buFont typeface="Arial" panose="020B0604020202020204" pitchFamily="34" charset="0"/>
              <a:buChar char="•"/>
            </a:pPr>
            <a:r>
              <a:rPr lang="en-IN" b="1" dirty="0">
                <a:latin typeface="Lato"/>
              </a:rPr>
              <a:t>Classical Cryptographic</a:t>
            </a:r>
          </a:p>
          <a:p>
            <a:pPr marL="285750" indent="-285750">
              <a:buFont typeface="Arial" panose="020B0604020202020204" pitchFamily="34" charset="0"/>
              <a:buChar char="•"/>
            </a:pPr>
            <a:endParaRPr lang="en-IN" b="1" dirty="0">
              <a:latin typeface="Lato"/>
            </a:endParaRPr>
          </a:p>
          <a:p>
            <a:pPr marL="285750" indent="-285750">
              <a:buFont typeface="Arial" panose="020B0604020202020204" pitchFamily="34" charset="0"/>
              <a:buChar char="•"/>
            </a:pPr>
            <a:r>
              <a:rPr lang="en-IN" b="1" dirty="0">
                <a:latin typeface="Lato"/>
              </a:rPr>
              <a:t>Modern Cryptography</a:t>
            </a:r>
          </a:p>
          <a:p>
            <a:pPr algn="l"/>
            <a:endParaRPr lang="en-IN" b="1"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DF994D82-CF4B-E932-55F4-597F690B5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014" y="2163590"/>
            <a:ext cx="7903028" cy="2530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604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1175-43D4-4A5A-BFBF-504C49A0E55B}"/>
              </a:ext>
            </a:extLst>
          </p:cNvPr>
          <p:cNvSpPr>
            <a:spLocks noGrp="1"/>
          </p:cNvSpPr>
          <p:nvPr>
            <p:ph type="title"/>
          </p:nvPr>
        </p:nvSpPr>
        <p:spPr>
          <a:xfrm>
            <a:off x="2302711" y="23796"/>
            <a:ext cx="7055380" cy="585797"/>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4000" b="1" dirty="0">
                <a:solidFill>
                  <a:schemeClr val="bg2"/>
                </a:solidFill>
                <a:latin typeface="Lato"/>
              </a:rPr>
              <a:t>Classical Cryptographic</a:t>
            </a:r>
            <a:endParaRPr lang="en-IN" sz="4000" dirty="0">
              <a:solidFill>
                <a:schemeClr val="bg2"/>
              </a:solidFill>
            </a:endParaRPr>
          </a:p>
        </p:txBody>
      </p:sp>
      <p:sp>
        <p:nvSpPr>
          <p:cNvPr id="3" name="Content Placeholder 2">
            <a:extLst>
              <a:ext uri="{FF2B5EF4-FFF2-40B4-BE49-F238E27FC236}">
                <a16:creationId xmlns:a16="http://schemas.microsoft.com/office/drawing/2014/main" id="{E6C1C61B-C2C6-437C-B875-75EE2BFD5EC2}"/>
              </a:ext>
            </a:extLst>
          </p:cNvPr>
          <p:cNvSpPr>
            <a:spLocks noGrp="1"/>
          </p:cNvSpPr>
          <p:nvPr>
            <p:ph idx="1"/>
          </p:nvPr>
        </p:nvSpPr>
        <p:spPr>
          <a:xfrm>
            <a:off x="2135560" y="1585066"/>
            <a:ext cx="8280920" cy="4663341"/>
          </a:xfrm>
        </p:spPr>
        <p:txBody>
          <a:bodyPr>
            <a:normAutofit/>
          </a:bodyPr>
          <a:lstStyle/>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Transposition Cipher Technique: </a:t>
            </a:r>
            <a:r>
              <a:rPr lang="en-US" sz="1800" dirty="0">
                <a:latin typeface="Times New Roman" panose="02020603050405020304" pitchFamily="18" charset="0"/>
                <a:cs typeface="Times New Roman" panose="02020603050405020304" pitchFamily="18" charset="0"/>
              </a:rPr>
              <a:t>Transposition Cipher Technique rearranges the position of the plain text’s characters. The position of the character is changed but character’s identity is not changed.</a:t>
            </a:r>
          </a:p>
          <a:p>
            <a:pPr algn="just">
              <a:lnSpc>
                <a:spcPct val="15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73F553-B252-4E91-B213-B97715C9C838}"/>
              </a:ext>
            </a:extLst>
          </p:cNvPr>
          <p:cNvSpPr txBox="1"/>
          <p:nvPr/>
        </p:nvSpPr>
        <p:spPr>
          <a:xfrm>
            <a:off x="1847528" y="713289"/>
            <a:ext cx="4991876" cy="8717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Roboto"/>
              </a:rPr>
              <a:t>Transposition cipher technique</a:t>
            </a:r>
          </a:p>
          <a:p>
            <a:pPr marL="285750" indent="-285750">
              <a:lnSpc>
                <a:spcPct val="150000"/>
              </a:lnSpc>
              <a:buFont typeface="Arial" panose="020B0604020202020204" pitchFamily="34" charset="0"/>
              <a:buChar char="•"/>
            </a:pPr>
            <a:r>
              <a:rPr lang="en-IN" b="1" dirty="0">
                <a:latin typeface="Roboto"/>
              </a:rPr>
              <a:t>Substitution cipher technique</a:t>
            </a:r>
            <a:endParaRPr lang="en-IN" dirty="0"/>
          </a:p>
        </p:txBody>
      </p:sp>
      <p:pic>
        <p:nvPicPr>
          <p:cNvPr id="7" name="Picture 6">
            <a:extLst>
              <a:ext uri="{FF2B5EF4-FFF2-40B4-BE49-F238E27FC236}">
                <a16:creationId xmlns:a16="http://schemas.microsoft.com/office/drawing/2014/main" id="{85C4987E-1055-4FF8-BC2A-6ACF0699E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991" y="2662426"/>
            <a:ext cx="3371577" cy="1816268"/>
          </a:xfrm>
          <a:prstGeom prst="rect">
            <a:avLst/>
          </a:prstGeom>
        </p:spPr>
      </p:pic>
      <p:sp>
        <p:nvSpPr>
          <p:cNvPr id="10" name="TextBox 9">
            <a:extLst>
              <a:ext uri="{FF2B5EF4-FFF2-40B4-BE49-F238E27FC236}">
                <a16:creationId xmlns:a16="http://schemas.microsoft.com/office/drawing/2014/main" id="{28A9D05C-5D36-492F-8CE6-16166B8CCA31}"/>
              </a:ext>
            </a:extLst>
          </p:cNvPr>
          <p:cNvSpPr txBox="1"/>
          <p:nvPr/>
        </p:nvSpPr>
        <p:spPr>
          <a:xfrm>
            <a:off x="1677560" y="4330257"/>
            <a:ext cx="5511796" cy="1333378"/>
          </a:xfrm>
          <a:prstGeom prst="rect">
            <a:avLst/>
          </a:prstGeom>
          <a:noFill/>
        </p:spPr>
        <p:txBody>
          <a:bodyPr wrap="square">
            <a:spAutoFit/>
          </a:bodyPr>
          <a:lstStyle/>
          <a:p>
            <a:pPr algn="l">
              <a:lnSpc>
                <a:spcPct val="150000"/>
              </a:lnSpc>
            </a:pPr>
            <a:r>
              <a:rPr lang="en-IN" sz="2000" b="1" dirty="0">
                <a:latin typeface="Lato"/>
              </a:rPr>
              <a:t>Transposition Techniques</a:t>
            </a:r>
          </a:p>
          <a:p>
            <a:pPr lvl="1">
              <a:lnSpc>
                <a:spcPct val="150000"/>
              </a:lnSpc>
              <a:buFont typeface="+mj-lt"/>
              <a:buAutoNum type="arabicPeriod"/>
            </a:pPr>
            <a:r>
              <a:rPr lang="en-IN" dirty="0">
                <a:latin typeface="Lato"/>
              </a:rPr>
              <a:t>Rail Fence Transposition</a:t>
            </a:r>
          </a:p>
          <a:p>
            <a:pPr lvl="1">
              <a:lnSpc>
                <a:spcPct val="150000"/>
              </a:lnSpc>
              <a:buFont typeface="+mj-lt"/>
              <a:buAutoNum type="arabicPeriod"/>
            </a:pPr>
            <a:r>
              <a:rPr lang="en-IN" dirty="0">
                <a:latin typeface="Lato"/>
              </a:rPr>
              <a:t>Columnar Transposition</a:t>
            </a:r>
          </a:p>
        </p:txBody>
      </p:sp>
      <p:pic>
        <p:nvPicPr>
          <p:cNvPr id="12" name="Picture 11">
            <a:extLst>
              <a:ext uri="{FF2B5EF4-FFF2-40B4-BE49-F238E27FC236}">
                <a16:creationId xmlns:a16="http://schemas.microsoft.com/office/drawing/2014/main" id="{9A783DAB-54A3-49F8-84AB-5DDD5E494C0E}"/>
              </a:ext>
            </a:extLst>
          </p:cNvPr>
          <p:cNvPicPr>
            <a:picLocks noChangeAspect="1"/>
          </p:cNvPicPr>
          <p:nvPr/>
        </p:nvPicPr>
        <p:blipFill>
          <a:blip r:embed="rId3"/>
          <a:stretch>
            <a:fillRect/>
          </a:stretch>
        </p:blipFill>
        <p:spPr>
          <a:xfrm>
            <a:off x="3817965" y="5793354"/>
            <a:ext cx="3321259" cy="1040850"/>
          </a:xfrm>
          <a:prstGeom prst="rect">
            <a:avLst/>
          </a:prstGeom>
        </p:spPr>
      </p:pic>
    </p:spTree>
    <p:extLst>
      <p:ext uri="{BB962C8B-B14F-4D97-AF65-F5344CB8AC3E}">
        <p14:creationId xmlns:p14="http://schemas.microsoft.com/office/powerpoint/2010/main" val="37379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CE85-AADA-48E1-93B6-F7AF1A15EF7E}"/>
              </a:ext>
            </a:extLst>
          </p:cNvPr>
          <p:cNvSpPr>
            <a:spLocks noGrp="1"/>
          </p:cNvSpPr>
          <p:nvPr>
            <p:ph type="title"/>
          </p:nvPr>
        </p:nvSpPr>
        <p:spPr/>
        <p:txBody>
          <a:bodyPr/>
          <a:lstStyle/>
          <a:p>
            <a:r>
              <a:rPr lang="en-US" altLang="en-US" dirty="0"/>
              <a:t>Definitions</a:t>
            </a:r>
            <a:endParaRPr lang="en-US" dirty="0"/>
          </a:p>
        </p:txBody>
      </p:sp>
      <p:sp>
        <p:nvSpPr>
          <p:cNvPr id="3" name="Content Placeholder 2">
            <a:extLst>
              <a:ext uri="{FF2B5EF4-FFF2-40B4-BE49-F238E27FC236}">
                <a16:creationId xmlns:a16="http://schemas.microsoft.com/office/drawing/2014/main" id="{6982C1BD-2A7F-4113-BDFB-F7DC01571362}"/>
              </a:ext>
            </a:extLst>
          </p:cNvPr>
          <p:cNvSpPr>
            <a:spLocks noGrp="1"/>
          </p:cNvSpPr>
          <p:nvPr>
            <p:ph idx="1"/>
          </p:nvPr>
        </p:nvSpPr>
        <p:spPr>
          <a:xfrm>
            <a:off x="1847528" y="1556793"/>
            <a:ext cx="8496944" cy="4848489"/>
          </a:xfrm>
        </p:spPr>
        <p:txBody>
          <a:bodyPr/>
          <a:lstStyle/>
          <a:p>
            <a:pPr>
              <a:lnSpc>
                <a:spcPct val="150000"/>
              </a:lnSpc>
            </a:pPr>
            <a:r>
              <a:rPr lang="en-US" altLang="en-US" b="1" dirty="0"/>
              <a:t>Computer Security</a:t>
            </a:r>
            <a:r>
              <a:rPr lang="en-US" altLang="en-US" dirty="0"/>
              <a:t> - </a:t>
            </a:r>
            <a:r>
              <a:rPr lang="en-AU" altLang="en-US" dirty="0"/>
              <a:t>generic name for the </a:t>
            </a:r>
            <a:r>
              <a:rPr lang="en-AU" altLang="en-US" b="1" dirty="0"/>
              <a:t>collection of tools designed to protect data </a:t>
            </a:r>
            <a:r>
              <a:rPr lang="en-AU" altLang="en-US" dirty="0"/>
              <a:t>and to thwart hackers</a:t>
            </a:r>
          </a:p>
          <a:p>
            <a:pPr>
              <a:lnSpc>
                <a:spcPct val="150000"/>
              </a:lnSpc>
            </a:pPr>
            <a:r>
              <a:rPr lang="en-US" altLang="en-US" b="1" dirty="0"/>
              <a:t>Network Security</a:t>
            </a:r>
            <a:r>
              <a:rPr lang="en-US" altLang="en-US" dirty="0"/>
              <a:t> - </a:t>
            </a:r>
            <a:r>
              <a:rPr lang="en-AU" altLang="en-US" dirty="0"/>
              <a:t>measures to </a:t>
            </a:r>
            <a:r>
              <a:rPr lang="en-AU" altLang="en-US" b="1" dirty="0"/>
              <a:t>protect data during their transmission</a:t>
            </a:r>
          </a:p>
          <a:p>
            <a:pPr>
              <a:lnSpc>
                <a:spcPct val="150000"/>
              </a:lnSpc>
            </a:pPr>
            <a:r>
              <a:rPr lang="en-US" altLang="en-US" b="1" dirty="0"/>
              <a:t>Internet Security</a:t>
            </a:r>
            <a:r>
              <a:rPr lang="en-US" altLang="en-US" dirty="0"/>
              <a:t> - </a:t>
            </a:r>
            <a:r>
              <a:rPr lang="en-AU" altLang="en-US" dirty="0"/>
              <a:t>measures to </a:t>
            </a:r>
            <a:r>
              <a:rPr lang="en-AU" altLang="en-US" b="1" dirty="0"/>
              <a:t>protect data during their transmission over a collection of interconnected networks</a:t>
            </a:r>
          </a:p>
          <a:p>
            <a:endParaRPr lang="en-US" dirty="0"/>
          </a:p>
        </p:txBody>
      </p:sp>
    </p:spTree>
    <p:extLst>
      <p:ext uri="{BB962C8B-B14F-4D97-AF65-F5344CB8AC3E}">
        <p14:creationId xmlns:p14="http://schemas.microsoft.com/office/powerpoint/2010/main" val="549498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C9F69E-88DF-4106-BBA5-C1223AA24041}"/>
              </a:ext>
            </a:extLst>
          </p:cNvPr>
          <p:cNvSpPr txBox="1">
            <a:spLocks noGrp="1"/>
          </p:cNvSpPr>
          <p:nvPr>
            <p:ph idx="1"/>
          </p:nvPr>
        </p:nvSpPr>
        <p:spPr>
          <a:xfrm>
            <a:off x="1631504" y="1196752"/>
            <a:ext cx="8928992" cy="4345870"/>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ea typeface="+mj-ea"/>
                <a:cs typeface="Times New Roman" panose="02020603050405020304" pitchFamily="18" charset="0"/>
              </a:rPr>
              <a:t>Substitution Cipher Technique: </a:t>
            </a:r>
            <a:r>
              <a:rPr lang="en-US" b="0" i="0" dirty="0">
                <a:effectLst/>
                <a:latin typeface="Times New Roman" panose="02020603050405020304" pitchFamily="18" charset="0"/>
                <a:cs typeface="Times New Roman" panose="02020603050405020304" pitchFamily="18" charset="0"/>
              </a:rPr>
              <a:t>In Substitution Cipher Technique plain text characters are </a:t>
            </a:r>
            <a:r>
              <a:rPr lang="en-US" b="1" i="0" dirty="0">
                <a:effectLst/>
                <a:latin typeface="Times New Roman" panose="02020603050405020304" pitchFamily="18" charset="0"/>
                <a:cs typeface="Times New Roman" panose="02020603050405020304" pitchFamily="18" charset="0"/>
              </a:rPr>
              <a:t>replaced with other characters</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numbers and symbols </a:t>
            </a:r>
            <a:r>
              <a:rPr lang="en-US" b="0" i="0" dirty="0">
                <a:effectLst/>
                <a:latin typeface="Times New Roman" panose="02020603050405020304" pitchFamily="18" charset="0"/>
                <a:cs typeface="Times New Roman" panose="02020603050405020304" pitchFamily="18" charset="0"/>
              </a:rPr>
              <a:t>as well as in substitution Cipher Technique, character’s identity is changed while its position remains unchanged.</a:t>
            </a:r>
          </a:p>
          <a:p>
            <a:pPr algn="l">
              <a:lnSpc>
                <a:spcPct val="150000"/>
              </a:lnSpc>
            </a:pPr>
            <a:r>
              <a:rPr lang="en-IN" b="1" i="0" u="none" strike="noStrike" baseline="0" dirty="0">
                <a:latin typeface="Times New Roman" panose="02020603050405020304" pitchFamily="18" charset="0"/>
                <a:cs typeface="Times New Roman" panose="02020603050405020304" pitchFamily="18" charset="0"/>
              </a:rPr>
              <a:t>Caesar Cipher</a:t>
            </a:r>
          </a:p>
          <a:p>
            <a:pPr algn="l">
              <a:lnSpc>
                <a:spcPct val="150000"/>
              </a:lnSpc>
            </a:pPr>
            <a:r>
              <a:rPr lang="en-IN" b="1" i="0" u="none" strike="noStrike" baseline="0" dirty="0">
                <a:latin typeface="Times New Roman" panose="02020603050405020304" pitchFamily="18" charset="0"/>
                <a:cs typeface="Times New Roman" panose="02020603050405020304" pitchFamily="18" charset="0"/>
              </a:rPr>
              <a:t>Monoalphabetic Ciphers</a:t>
            </a:r>
            <a:endParaRPr lang="en-US" b="1" i="0" dirty="0">
              <a:latin typeface="Times New Roman" panose="02020603050405020304" pitchFamily="18" charset="0"/>
              <a:cs typeface="Times New Roman" panose="02020603050405020304" pitchFamily="18" charset="0"/>
            </a:endParaRPr>
          </a:p>
          <a:p>
            <a:pPr algn="l">
              <a:lnSpc>
                <a:spcPct val="150000"/>
              </a:lnSpc>
            </a:pPr>
            <a:r>
              <a:rPr lang="en-IN" b="1" i="0" u="none" strike="noStrike" baseline="0" dirty="0">
                <a:latin typeface="Times New Roman" panose="02020603050405020304" pitchFamily="18" charset="0"/>
                <a:cs typeface="Times New Roman" panose="02020603050405020304" pitchFamily="18" charset="0"/>
              </a:rPr>
              <a:t>Playfair Cipher</a:t>
            </a:r>
          </a:p>
          <a:p>
            <a:pPr algn="l">
              <a:lnSpc>
                <a:spcPct val="150000"/>
              </a:lnSpc>
            </a:pPr>
            <a:r>
              <a:rPr lang="en-IN" b="1" i="0" u="none" strike="noStrike" baseline="0" dirty="0">
                <a:latin typeface="Times New Roman" panose="02020603050405020304" pitchFamily="18" charset="0"/>
                <a:cs typeface="Times New Roman" panose="02020603050405020304" pitchFamily="18" charset="0"/>
              </a:rPr>
              <a:t>One-Time Pad</a:t>
            </a: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D3CC42A-F101-4D3F-A028-5C5CEEC77078}"/>
              </a:ext>
            </a:extLst>
          </p:cNvPr>
          <p:cNvSpPr txBox="1"/>
          <p:nvPr/>
        </p:nvSpPr>
        <p:spPr>
          <a:xfrm>
            <a:off x="2711826" y="0"/>
            <a:ext cx="6385521"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3200" b="1" dirty="0">
                <a:latin typeface="Times New Roman" panose="02020603050405020304" pitchFamily="18" charset="0"/>
                <a:ea typeface="+mj-ea"/>
                <a:cs typeface="Times New Roman" panose="02020603050405020304" pitchFamily="18" charset="0"/>
              </a:rPr>
              <a:t>Substitution Cipher </a:t>
            </a:r>
            <a:endParaRPr lang="en-IN" sz="3200" dirty="0"/>
          </a:p>
        </p:txBody>
      </p:sp>
    </p:spTree>
    <p:extLst>
      <p:ext uri="{BB962C8B-B14F-4D97-AF65-F5344CB8AC3E}">
        <p14:creationId xmlns:p14="http://schemas.microsoft.com/office/powerpoint/2010/main" val="1842291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A6CA-9585-4625-8650-95E2F2733362}"/>
              </a:ext>
            </a:extLst>
          </p:cNvPr>
          <p:cNvSpPr>
            <a:spLocks noGrp="1"/>
          </p:cNvSpPr>
          <p:nvPr>
            <p:ph type="title"/>
          </p:nvPr>
        </p:nvSpPr>
        <p:spPr>
          <a:xfrm>
            <a:off x="1991544" y="0"/>
            <a:ext cx="7055380" cy="513184"/>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sz="3200" b="1" dirty="0">
                <a:latin typeface="Times New Roman" panose="02020603050405020304" pitchFamily="18" charset="0"/>
                <a:cs typeface="Times New Roman" panose="02020603050405020304" pitchFamily="18" charset="0"/>
              </a:rPr>
              <a:t>Substitution Cipher Technique</a:t>
            </a:r>
            <a:endParaRPr lang="en-IN" sz="3200" dirty="0"/>
          </a:p>
        </p:txBody>
      </p:sp>
      <p:sp>
        <p:nvSpPr>
          <p:cNvPr id="3" name="Content Placeholder 2">
            <a:extLst>
              <a:ext uri="{FF2B5EF4-FFF2-40B4-BE49-F238E27FC236}">
                <a16:creationId xmlns:a16="http://schemas.microsoft.com/office/drawing/2014/main" id="{25EEBF8E-1C5D-498B-A66F-5D89E88BA8ED}"/>
              </a:ext>
            </a:extLst>
          </p:cNvPr>
          <p:cNvSpPr>
            <a:spLocks noGrp="1"/>
          </p:cNvSpPr>
          <p:nvPr>
            <p:ph idx="1"/>
          </p:nvPr>
        </p:nvSpPr>
        <p:spPr>
          <a:xfrm>
            <a:off x="1775519" y="620688"/>
            <a:ext cx="9094643" cy="6237312"/>
          </a:xfrm>
        </p:spPr>
        <p:txBody>
          <a:bodyPr>
            <a:normAutofit/>
          </a:bodyPr>
          <a:lstStyle/>
          <a:p>
            <a:pPr algn="l">
              <a:lnSpc>
                <a:spcPct val="160000"/>
              </a:lnSpc>
            </a:pPr>
            <a:r>
              <a:rPr lang="en-IN" sz="1800" b="1" dirty="0">
                <a:latin typeface="Times New Roman" panose="02020603050405020304" pitchFamily="18" charset="0"/>
                <a:cs typeface="Times New Roman" panose="02020603050405020304" pitchFamily="18" charset="0"/>
              </a:rPr>
              <a:t>Caesar Cipher: </a:t>
            </a:r>
            <a:r>
              <a:rPr lang="en-US" sz="1800" dirty="0">
                <a:latin typeface="TimesTen-Roman"/>
              </a:rPr>
              <a:t>The Caesar cipher involves replacing each letter of the alphabet with the letter standing three places further down the alphabet. </a:t>
            </a:r>
          </a:p>
          <a:p>
            <a:pPr marL="0" indent="0">
              <a:buNone/>
            </a:pPr>
            <a:r>
              <a:rPr lang="en-US" sz="1800" dirty="0">
                <a:latin typeface="TimesTen-Roman"/>
              </a:rPr>
              <a:t>For example: Shift &lt;&lt; 3</a:t>
            </a:r>
          </a:p>
          <a:p>
            <a:pPr algn="l"/>
            <a:r>
              <a:rPr lang="en-US" sz="1800" dirty="0">
                <a:latin typeface="Courier"/>
              </a:rPr>
              <a:t>plain: MEET ME AFTER THE TOGA PARTY</a:t>
            </a:r>
          </a:p>
          <a:p>
            <a:pPr algn="l"/>
            <a:r>
              <a:rPr lang="en-IN" sz="1800" dirty="0" err="1">
                <a:latin typeface="Courier"/>
              </a:rPr>
              <a:t>cipher:PHHW</a:t>
            </a:r>
            <a:r>
              <a:rPr lang="en-IN" sz="1800" dirty="0">
                <a:latin typeface="Courier"/>
              </a:rPr>
              <a:t> PH DIWHU WKH WRJD SDUWB</a:t>
            </a:r>
          </a:p>
          <a:p>
            <a:pPr marL="0" indent="0">
              <a:buNone/>
            </a:pPr>
            <a:r>
              <a:rPr lang="en-US" sz="1800" dirty="0">
                <a:latin typeface="TimesTen-Roman"/>
              </a:rPr>
              <a:t>Algorithm can be expressed as follows. For each </a:t>
            </a:r>
            <a:r>
              <a:rPr lang="en-US" sz="1800" b="1" dirty="0">
                <a:latin typeface="TimesTen-Roman"/>
              </a:rPr>
              <a:t>plaintext letter  p, Key K</a:t>
            </a:r>
            <a:r>
              <a:rPr lang="en-US" sz="1800" dirty="0">
                <a:latin typeface="TimesTen-Roman"/>
              </a:rPr>
              <a:t> and C</a:t>
            </a:r>
            <a:r>
              <a:rPr lang="en-IN" sz="1800" b="1" dirty="0" err="1">
                <a:latin typeface="TimesTen-Roman"/>
              </a:rPr>
              <a:t>iphertext</a:t>
            </a:r>
            <a:r>
              <a:rPr lang="en-IN" sz="1800" b="1" dirty="0">
                <a:latin typeface="TimesTen-Roman"/>
              </a:rPr>
              <a:t> letter C.</a:t>
            </a:r>
          </a:p>
          <a:p>
            <a:pPr marL="0" indent="0" algn="ctr">
              <a:lnSpc>
                <a:spcPct val="150000"/>
              </a:lnSpc>
              <a:buNone/>
            </a:pPr>
            <a:endParaRPr lang="da-DK" sz="1800" dirty="0">
              <a:solidFill>
                <a:srgbClr val="FF99CC"/>
              </a:solidFill>
              <a:latin typeface="Times New Roman" panose="02020603050405020304" pitchFamily="18" charset="0"/>
              <a:cs typeface="Times New Roman" panose="02020603050405020304" pitchFamily="18" charset="0"/>
            </a:endParaRPr>
          </a:p>
          <a:p>
            <a:pPr marL="0" indent="0" algn="ctr">
              <a:lnSpc>
                <a:spcPct val="150000"/>
              </a:lnSpc>
              <a:buNone/>
            </a:pPr>
            <a:endParaRPr lang="da-DK" sz="1800" dirty="0">
              <a:solidFill>
                <a:srgbClr val="FF99CC"/>
              </a:solidFill>
              <a:latin typeface="Times New Roman" panose="02020603050405020304" pitchFamily="18" charset="0"/>
              <a:cs typeface="Times New Roman" panose="02020603050405020304" pitchFamily="18" charset="0"/>
            </a:endParaRPr>
          </a:p>
          <a:p>
            <a:pPr marL="0" indent="0" algn="ctr">
              <a:lnSpc>
                <a:spcPct val="150000"/>
              </a:lnSpc>
              <a:buNone/>
            </a:pPr>
            <a:r>
              <a:rPr lang="da-DK" sz="1800" dirty="0">
                <a:solidFill>
                  <a:srgbClr val="FF99CC"/>
                </a:solidFill>
                <a:latin typeface="Times New Roman" panose="02020603050405020304" pitchFamily="18" charset="0"/>
                <a:cs typeface="Times New Roman" panose="02020603050405020304" pitchFamily="18" charset="0"/>
              </a:rPr>
              <a:t>Encryption :- C = E(k, p) = (p + k) mod 26 </a:t>
            </a:r>
          </a:p>
          <a:p>
            <a:pPr marL="0" indent="0" algn="ctr">
              <a:lnSpc>
                <a:spcPct val="150000"/>
              </a:lnSpc>
              <a:buNone/>
            </a:pPr>
            <a:r>
              <a:rPr lang="da-DK" sz="1800" i="1" dirty="0">
                <a:latin typeface="TimesTen-Italic"/>
              </a:rPr>
              <a:t>C </a:t>
            </a:r>
            <a:r>
              <a:rPr lang="da-DK" sz="1800" dirty="0">
                <a:latin typeface="Optr2k"/>
              </a:rPr>
              <a:t>= </a:t>
            </a:r>
            <a:r>
              <a:rPr lang="da-DK" sz="1800" dirty="0">
                <a:latin typeface="TimesTen-Roman"/>
              </a:rPr>
              <a:t>E(3, </a:t>
            </a:r>
            <a:r>
              <a:rPr lang="da-DK" sz="1800" i="1" dirty="0">
                <a:latin typeface="TimesTen-Italic"/>
              </a:rPr>
              <a:t>m</a:t>
            </a:r>
            <a:r>
              <a:rPr lang="da-DK" sz="1800" dirty="0">
                <a:latin typeface="TimesTen-Roman"/>
              </a:rPr>
              <a:t>) </a:t>
            </a:r>
            <a:r>
              <a:rPr lang="da-DK" sz="1800" dirty="0">
                <a:latin typeface="Optr2k"/>
              </a:rPr>
              <a:t>= </a:t>
            </a:r>
            <a:r>
              <a:rPr lang="da-DK" sz="1800" dirty="0">
                <a:latin typeface="TimesTen-Roman"/>
              </a:rPr>
              <a:t>(</a:t>
            </a:r>
            <a:r>
              <a:rPr lang="da-DK" sz="1800" i="1" dirty="0">
                <a:latin typeface="TimesTen-Italic"/>
              </a:rPr>
              <a:t>12 </a:t>
            </a:r>
            <a:r>
              <a:rPr lang="da-DK" sz="1800" dirty="0">
                <a:latin typeface="Optr2k"/>
              </a:rPr>
              <a:t>+ </a:t>
            </a:r>
            <a:r>
              <a:rPr lang="da-DK" sz="1800" dirty="0">
                <a:latin typeface="TimesTen-Roman"/>
              </a:rPr>
              <a:t>3) mod 26 = 15 ------&gt; Letter p</a:t>
            </a:r>
            <a:endParaRPr lang="da-DK" sz="1800" dirty="0">
              <a:solidFill>
                <a:srgbClr val="FF99CC"/>
              </a:solidFill>
              <a:latin typeface="Times New Roman" panose="02020603050405020304" pitchFamily="18" charset="0"/>
              <a:cs typeface="Times New Roman" panose="02020603050405020304" pitchFamily="18" charset="0"/>
            </a:endParaRPr>
          </a:p>
          <a:p>
            <a:pPr marL="0" indent="0" algn="ctr">
              <a:lnSpc>
                <a:spcPct val="150000"/>
              </a:lnSpc>
              <a:buNone/>
            </a:pPr>
            <a:r>
              <a:rPr lang="da-DK" sz="1800" dirty="0">
                <a:solidFill>
                  <a:srgbClr val="FF99CC"/>
                </a:solidFill>
                <a:latin typeface="Times New Roman" panose="02020603050405020304" pitchFamily="18" charset="0"/>
                <a:cs typeface="Times New Roman" panose="02020603050405020304" pitchFamily="18" charset="0"/>
              </a:rPr>
              <a:t>Decryption :- p = D(k, C) = (C - k) mod 26</a:t>
            </a:r>
          </a:p>
        </p:txBody>
      </p:sp>
      <p:pic>
        <p:nvPicPr>
          <p:cNvPr id="4" name="Picture 3">
            <a:extLst>
              <a:ext uri="{FF2B5EF4-FFF2-40B4-BE49-F238E27FC236}">
                <a16:creationId xmlns:a16="http://schemas.microsoft.com/office/drawing/2014/main" id="{38529A59-EF16-4C33-82BC-1A3309267CA7}"/>
              </a:ext>
            </a:extLst>
          </p:cNvPr>
          <p:cNvPicPr>
            <a:picLocks noChangeAspect="1"/>
          </p:cNvPicPr>
          <p:nvPr/>
        </p:nvPicPr>
        <p:blipFill>
          <a:blip r:embed="rId2"/>
          <a:stretch>
            <a:fillRect/>
          </a:stretch>
        </p:blipFill>
        <p:spPr>
          <a:xfrm>
            <a:off x="3294382" y="3739344"/>
            <a:ext cx="6172200" cy="1008111"/>
          </a:xfrm>
          <a:prstGeom prst="rect">
            <a:avLst/>
          </a:prstGeom>
        </p:spPr>
      </p:pic>
    </p:spTree>
    <p:extLst>
      <p:ext uri="{BB962C8B-B14F-4D97-AF65-F5344CB8AC3E}">
        <p14:creationId xmlns:p14="http://schemas.microsoft.com/office/powerpoint/2010/main" val="1147524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AF2DC-9310-4921-8777-500311DDA05D}"/>
              </a:ext>
            </a:extLst>
          </p:cNvPr>
          <p:cNvPicPr>
            <a:picLocks noChangeAspect="1"/>
          </p:cNvPicPr>
          <p:nvPr/>
        </p:nvPicPr>
        <p:blipFill>
          <a:blip r:embed="rId2"/>
          <a:stretch>
            <a:fillRect/>
          </a:stretch>
        </p:blipFill>
        <p:spPr>
          <a:xfrm>
            <a:off x="1455577" y="516742"/>
            <a:ext cx="9713166" cy="5866188"/>
          </a:xfrm>
          <a:prstGeom prst="rect">
            <a:avLst/>
          </a:prstGeom>
        </p:spPr>
      </p:pic>
      <p:sp>
        <p:nvSpPr>
          <p:cNvPr id="6" name="TextBox 5">
            <a:extLst>
              <a:ext uri="{FF2B5EF4-FFF2-40B4-BE49-F238E27FC236}">
                <a16:creationId xmlns:a16="http://schemas.microsoft.com/office/drawing/2014/main" id="{70ED9491-0186-4E8B-BB1E-96719F2F4899}"/>
              </a:ext>
            </a:extLst>
          </p:cNvPr>
          <p:cNvSpPr txBox="1"/>
          <p:nvPr/>
        </p:nvSpPr>
        <p:spPr>
          <a:xfrm>
            <a:off x="1631504" y="116632"/>
            <a:ext cx="1728192" cy="400110"/>
          </a:xfrm>
          <a:prstGeom prst="rect">
            <a:avLst/>
          </a:prstGeom>
          <a:noFill/>
        </p:spPr>
        <p:txBody>
          <a:bodyPr wrap="square" rtlCol="0">
            <a:spAutoFit/>
          </a:bodyPr>
          <a:lstStyle/>
          <a:p>
            <a:r>
              <a:rPr lang="en-IN" sz="2000" b="1" dirty="0"/>
              <a:t>Example</a:t>
            </a:r>
            <a:r>
              <a:rPr lang="en-IN" dirty="0"/>
              <a:t>:</a:t>
            </a:r>
          </a:p>
        </p:txBody>
      </p:sp>
    </p:spTree>
    <p:extLst>
      <p:ext uri="{BB962C8B-B14F-4D97-AF65-F5344CB8AC3E}">
        <p14:creationId xmlns:p14="http://schemas.microsoft.com/office/powerpoint/2010/main" val="647285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F3E5-764D-4E20-A89F-333EECDBD433}"/>
              </a:ext>
            </a:extLst>
          </p:cNvPr>
          <p:cNvSpPr>
            <a:spLocks noGrp="1"/>
          </p:cNvSpPr>
          <p:nvPr>
            <p:ph type="title"/>
          </p:nvPr>
        </p:nvSpPr>
        <p:spPr>
          <a:xfrm>
            <a:off x="2117372" y="115659"/>
            <a:ext cx="7867059" cy="493934"/>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3200" b="1" dirty="0">
                <a:latin typeface="Bembo-Bold"/>
              </a:rPr>
              <a:t>Monoalphabetic Ciphers</a:t>
            </a:r>
            <a:endParaRPr lang="en-IN" sz="5400" dirty="0"/>
          </a:p>
        </p:txBody>
      </p:sp>
      <p:sp>
        <p:nvSpPr>
          <p:cNvPr id="3" name="Content Placeholder 2">
            <a:extLst>
              <a:ext uri="{FF2B5EF4-FFF2-40B4-BE49-F238E27FC236}">
                <a16:creationId xmlns:a16="http://schemas.microsoft.com/office/drawing/2014/main" id="{6AD1C0A9-4526-4240-ABAF-04DC3060FB97}"/>
              </a:ext>
            </a:extLst>
          </p:cNvPr>
          <p:cNvSpPr>
            <a:spLocks noGrp="1"/>
          </p:cNvSpPr>
          <p:nvPr>
            <p:ph idx="1"/>
          </p:nvPr>
        </p:nvSpPr>
        <p:spPr>
          <a:xfrm>
            <a:off x="1874437" y="1075454"/>
            <a:ext cx="8352928" cy="5051655"/>
          </a:xfrm>
        </p:spPr>
        <p:txBody>
          <a:bodyPr>
            <a:normAutofit/>
          </a:bodyPr>
          <a:lstStyle/>
          <a:p>
            <a:pPr algn="l">
              <a:lnSpc>
                <a:spcPct val="150000"/>
              </a:lnSpc>
            </a:pPr>
            <a:r>
              <a:rPr lang="en-US" sz="2000" dirty="0">
                <a:latin typeface="Times New Roman" panose="02020603050405020304" pitchFamily="18" charset="0"/>
                <a:cs typeface="Times New Roman" panose="02020603050405020304" pitchFamily="18" charset="0"/>
              </a:rPr>
              <a:t>With only 25 possible keys, the Caesar cipher is far from secure. A dramatic increase in the key space can be achieved by allowing an arbitrary substitution. </a:t>
            </a:r>
          </a:p>
          <a:p>
            <a:pPr algn="l">
              <a:lnSpc>
                <a:spcPct val="150000"/>
              </a:lnSpc>
            </a:pPr>
            <a:r>
              <a:rPr lang="en-IN" sz="2000" b="1" dirty="0">
                <a:latin typeface="Times New Roman" panose="02020603050405020304" pitchFamily="18" charset="0"/>
                <a:cs typeface="Times New Roman" panose="02020603050405020304" pitchFamily="18" charset="0"/>
              </a:rPr>
              <a:t>Monoalphabetic Ciphers</a:t>
            </a:r>
            <a:r>
              <a:rPr lang="en-US" sz="2000" dirty="0">
                <a:latin typeface="Times New Roman" panose="02020603050405020304" pitchFamily="18" charset="0"/>
                <a:cs typeface="Times New Roman" panose="02020603050405020304" pitchFamily="18" charset="0"/>
              </a:rPr>
              <a:t> uses a </a:t>
            </a:r>
            <a:r>
              <a:rPr lang="en-US" sz="2000" b="1" dirty="0">
                <a:latin typeface="Times New Roman" panose="02020603050405020304" pitchFamily="18" charset="0"/>
                <a:cs typeface="Times New Roman" panose="02020603050405020304" pitchFamily="18" charset="0"/>
              </a:rPr>
              <a:t>permutation method </a:t>
            </a:r>
            <a:r>
              <a:rPr lang="en-US" sz="2000" dirty="0">
                <a:latin typeface="Times New Roman" panose="02020603050405020304" pitchFamily="18" charset="0"/>
                <a:cs typeface="Times New Roman" panose="02020603050405020304" pitchFamily="18" charset="0"/>
              </a:rPr>
              <a:t>of a finite set of elements is an ordered sequence of all the elements of , with each element appearing exactly once. For example, if S = {a, b, c} there are six permutations of :</a:t>
            </a:r>
          </a:p>
          <a:p>
            <a:pPr marL="0" indent="0" algn="ctr">
              <a:lnSpc>
                <a:spcPct val="150000"/>
              </a:lnSpc>
              <a:buNone/>
            </a:pPr>
            <a:r>
              <a:rPr lang="en-IN" sz="2000" dirty="0" err="1">
                <a:latin typeface="Times New Roman" panose="02020603050405020304" pitchFamily="18" charset="0"/>
                <a:cs typeface="Times New Roman" panose="02020603050405020304" pitchFamily="18" charset="0"/>
              </a:rPr>
              <a:t>abc</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acb</a:t>
            </a:r>
            <a:r>
              <a:rPr lang="en-IN" sz="2000" dirty="0">
                <a:latin typeface="Times New Roman" panose="02020603050405020304" pitchFamily="18" charset="0"/>
                <a:cs typeface="Times New Roman" panose="02020603050405020304" pitchFamily="18" charset="0"/>
              </a:rPr>
              <a:t>, bac, </a:t>
            </a:r>
            <a:r>
              <a:rPr lang="en-IN" sz="2000" dirty="0" err="1">
                <a:latin typeface="Times New Roman" panose="02020603050405020304" pitchFamily="18" charset="0"/>
                <a:cs typeface="Times New Roman" panose="02020603050405020304" pitchFamily="18" charset="0"/>
              </a:rPr>
              <a:t>bca</a:t>
            </a:r>
            <a:r>
              <a:rPr lang="en-IN" sz="2000" dirty="0">
                <a:latin typeface="Times New Roman" panose="02020603050405020304" pitchFamily="18" charset="0"/>
                <a:cs typeface="Times New Roman" panose="02020603050405020304" pitchFamily="18" charset="0"/>
              </a:rPr>
              <a:t>, cab, cba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35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C37F-5C19-470A-89FC-140EAECC20A6}"/>
              </a:ext>
            </a:extLst>
          </p:cNvPr>
          <p:cNvSpPr>
            <a:spLocks noGrp="1"/>
          </p:cNvSpPr>
          <p:nvPr>
            <p:ph type="title"/>
          </p:nvPr>
        </p:nvSpPr>
        <p:spPr>
          <a:xfrm>
            <a:off x="1919536" y="81584"/>
            <a:ext cx="8652048" cy="627544"/>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IN" sz="3200" b="1" dirty="0">
                <a:latin typeface="Bembo-Bold"/>
              </a:rPr>
              <a:t>Polyalphabetic Ciphers</a:t>
            </a:r>
            <a:endParaRPr lang="en-IN" sz="5400" dirty="0"/>
          </a:p>
        </p:txBody>
      </p:sp>
      <p:sp>
        <p:nvSpPr>
          <p:cNvPr id="3" name="Content Placeholder 2">
            <a:extLst>
              <a:ext uri="{FF2B5EF4-FFF2-40B4-BE49-F238E27FC236}">
                <a16:creationId xmlns:a16="http://schemas.microsoft.com/office/drawing/2014/main" id="{627971E2-EC36-468C-82CC-AFE65A297F9E}"/>
              </a:ext>
            </a:extLst>
          </p:cNvPr>
          <p:cNvSpPr>
            <a:spLocks noGrp="1"/>
          </p:cNvSpPr>
          <p:nvPr>
            <p:ph idx="1"/>
          </p:nvPr>
        </p:nvSpPr>
        <p:spPr>
          <a:xfrm>
            <a:off x="1703512" y="1268761"/>
            <a:ext cx="8784976" cy="4979646"/>
          </a:xfrm>
        </p:spPr>
        <p:txBody>
          <a:bodyPr>
            <a:normAutofit/>
          </a:bodyPr>
          <a:lstStyle/>
          <a:p>
            <a:pPr algn="just">
              <a:lnSpc>
                <a:spcPct val="150000"/>
              </a:lnSpc>
            </a:pPr>
            <a:r>
              <a:rPr lang="en-US" sz="2000" dirty="0">
                <a:latin typeface="TimesTen-Roman"/>
              </a:rPr>
              <a:t>Another way to improve on the simple monoalphabetic technique is to use different monoalphabetic substitutions as one proceeds through the plaintext message.</a:t>
            </a:r>
          </a:p>
          <a:p>
            <a:pPr algn="just"/>
            <a:r>
              <a:rPr lang="en-IN" sz="2000" dirty="0">
                <a:latin typeface="TimesTen-Roman"/>
              </a:rPr>
              <a:t>The </a:t>
            </a:r>
            <a:r>
              <a:rPr lang="en-US" sz="2000" dirty="0">
                <a:latin typeface="TimesTen-Roman"/>
              </a:rPr>
              <a:t>general name for this approach is </a:t>
            </a:r>
            <a:r>
              <a:rPr lang="en-US" sz="2000" b="1" dirty="0">
                <a:latin typeface="TimesTen-Bold"/>
              </a:rPr>
              <a:t>polyalphabetic substitution cipher.</a:t>
            </a:r>
          </a:p>
          <a:p>
            <a:pPr algn="just">
              <a:lnSpc>
                <a:spcPct val="150000"/>
              </a:lnSpc>
            </a:pPr>
            <a:r>
              <a:rPr lang="en-US" sz="2000" b="1" i="1" dirty="0">
                <a:latin typeface="Bembo-BoldItalic"/>
              </a:rPr>
              <a:t>VIGEN`ERE CIPHER </a:t>
            </a:r>
            <a:r>
              <a:rPr lang="en-US" sz="2000" dirty="0">
                <a:latin typeface="TimesTen-Roman"/>
              </a:rPr>
              <a:t>The best known, and one of the simplest, polyalphabetic ciphers is the </a:t>
            </a:r>
            <a:r>
              <a:rPr lang="en-US" sz="2000" dirty="0" err="1">
                <a:latin typeface="TimesTen-Roman"/>
              </a:rPr>
              <a:t>Vigenère</a:t>
            </a:r>
            <a:r>
              <a:rPr lang="en-US" sz="2000" dirty="0">
                <a:latin typeface="TimesTen-Roman"/>
              </a:rPr>
              <a:t> cipher. In this scheme, the set of related monoalphabetic substitution rules consists of the 26 Caesar ciphers with shifts of 0 through 25.</a:t>
            </a:r>
          </a:p>
        </p:txBody>
      </p:sp>
    </p:spTree>
    <p:extLst>
      <p:ext uri="{BB962C8B-B14F-4D97-AF65-F5344CB8AC3E}">
        <p14:creationId xmlns:p14="http://schemas.microsoft.com/office/powerpoint/2010/main" val="326906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835FC-763D-474C-897E-AB084DF655CD}"/>
              </a:ext>
            </a:extLst>
          </p:cNvPr>
          <p:cNvPicPr>
            <a:picLocks noChangeAspect="1"/>
          </p:cNvPicPr>
          <p:nvPr/>
        </p:nvPicPr>
        <p:blipFill>
          <a:blip r:embed="rId2"/>
          <a:stretch>
            <a:fillRect/>
          </a:stretch>
        </p:blipFill>
        <p:spPr>
          <a:xfrm>
            <a:off x="1132891" y="1031197"/>
            <a:ext cx="3877545" cy="1507518"/>
          </a:xfrm>
          <a:prstGeom prst="rect">
            <a:avLst/>
          </a:prstGeom>
        </p:spPr>
      </p:pic>
      <p:sp>
        <p:nvSpPr>
          <p:cNvPr id="7" name="TextBox 6">
            <a:extLst>
              <a:ext uri="{FF2B5EF4-FFF2-40B4-BE49-F238E27FC236}">
                <a16:creationId xmlns:a16="http://schemas.microsoft.com/office/drawing/2014/main" id="{5E93E868-CFD0-4955-9A76-26815377953A}"/>
              </a:ext>
            </a:extLst>
          </p:cNvPr>
          <p:cNvSpPr txBox="1"/>
          <p:nvPr/>
        </p:nvSpPr>
        <p:spPr>
          <a:xfrm>
            <a:off x="858416" y="3856543"/>
            <a:ext cx="4544008" cy="707886"/>
          </a:xfrm>
          <a:prstGeom prst="rect">
            <a:avLst/>
          </a:prstGeom>
          <a:noFill/>
        </p:spPr>
        <p:txBody>
          <a:bodyPr wrap="square">
            <a:spAutoFit/>
          </a:bodyPr>
          <a:lstStyle/>
          <a:p>
            <a:r>
              <a:rPr lang="en-US" sz="2000" b="1" dirty="0">
                <a:latin typeface="Times New Roman" panose="02020603050405020304" pitchFamily="18" charset="0"/>
              </a:rPr>
              <a:t>From this </a:t>
            </a:r>
            <a:r>
              <a:rPr lang="en-US" sz="2000" b="1" dirty="0" err="1">
                <a:latin typeface="Times New Roman" panose="02020603050405020304" pitchFamily="18" charset="0"/>
              </a:rPr>
              <a:t>Vigenere</a:t>
            </a:r>
            <a:r>
              <a:rPr lang="en-US" sz="2000" b="1" dirty="0">
                <a:latin typeface="Times New Roman" panose="02020603050405020304" pitchFamily="18" charset="0"/>
              </a:rPr>
              <a:t> Cipher table, the generated Ciphertext </a:t>
            </a:r>
            <a:r>
              <a:rPr lang="en-US" sz="900" b="1" dirty="0">
                <a:latin typeface="Times New Roman" panose="02020603050405020304" pitchFamily="18" charset="0"/>
              </a:rPr>
              <a:t> </a:t>
            </a:r>
            <a:r>
              <a:rPr lang="en-US" sz="2000" b="1" dirty="0">
                <a:latin typeface="Times New Roman" panose="02020603050405020304" pitchFamily="18" charset="0"/>
              </a:rPr>
              <a:t>is “</a:t>
            </a:r>
            <a:r>
              <a:rPr lang="en-US" sz="2000" b="1" dirty="0">
                <a:solidFill>
                  <a:schemeClr val="accent1">
                    <a:lumMod val="60000"/>
                    <a:lumOff val="40000"/>
                  </a:schemeClr>
                </a:solidFill>
                <a:latin typeface="Times New Roman" panose="02020603050405020304" pitchFamily="18" charset="0"/>
              </a:rPr>
              <a:t>KEPAIX</a:t>
            </a:r>
            <a:r>
              <a:rPr lang="en-US" sz="2000" b="1" dirty="0">
                <a:latin typeface="Times New Roman" panose="02020603050405020304" pitchFamily="18" charset="0"/>
              </a:rPr>
              <a:t>”</a:t>
            </a:r>
            <a:endParaRPr lang="en-IN" sz="2000" b="1" dirty="0"/>
          </a:p>
        </p:txBody>
      </p:sp>
      <p:sp>
        <p:nvSpPr>
          <p:cNvPr id="9" name="TextBox 8">
            <a:extLst>
              <a:ext uri="{FF2B5EF4-FFF2-40B4-BE49-F238E27FC236}">
                <a16:creationId xmlns:a16="http://schemas.microsoft.com/office/drawing/2014/main" id="{5D0B4D71-1F15-4A43-AE0F-1D1892B852FD}"/>
              </a:ext>
            </a:extLst>
          </p:cNvPr>
          <p:cNvSpPr txBox="1"/>
          <p:nvPr/>
        </p:nvSpPr>
        <p:spPr>
          <a:xfrm>
            <a:off x="1034011" y="2782669"/>
            <a:ext cx="5447858" cy="646331"/>
          </a:xfrm>
          <a:prstGeom prst="rect">
            <a:avLst/>
          </a:prstGeom>
          <a:noFill/>
        </p:spPr>
        <p:txBody>
          <a:bodyPr wrap="square">
            <a:spAutoFit/>
          </a:bodyPr>
          <a:lstStyle/>
          <a:p>
            <a:r>
              <a:rPr lang="pt-BR" b="1" dirty="0">
                <a:latin typeface="Times New Roman" panose="02020603050405020304" pitchFamily="18" charset="0"/>
              </a:rPr>
              <a:t>Plaintext: </a:t>
            </a:r>
            <a:r>
              <a:rPr lang="pt-BR" b="1" dirty="0">
                <a:solidFill>
                  <a:schemeClr val="accent1">
                    <a:lumMod val="60000"/>
                    <a:lumOff val="40000"/>
                  </a:schemeClr>
                </a:solidFill>
                <a:latin typeface="Times New Roman" panose="02020603050405020304" pitchFamily="18" charset="0"/>
              </a:rPr>
              <a:t>S E C R E T</a:t>
            </a:r>
          </a:p>
          <a:p>
            <a:r>
              <a:rPr lang="pt-BR" b="1" dirty="0">
                <a:latin typeface="Times New Roman" panose="02020603050405020304" pitchFamily="18" charset="0"/>
              </a:rPr>
              <a:t>KEY: </a:t>
            </a:r>
            <a:r>
              <a:rPr lang="pt-BR" b="1" dirty="0">
                <a:solidFill>
                  <a:srgbClr val="FFFF00"/>
                </a:solidFill>
                <a:latin typeface="Times New Roman" panose="02020603050405020304" pitchFamily="18" charset="0"/>
              </a:rPr>
              <a:t>S A N J E E</a:t>
            </a:r>
            <a:endParaRPr lang="en-IN" dirty="0">
              <a:solidFill>
                <a:srgbClr val="FFFF00"/>
              </a:solidFill>
            </a:endParaRPr>
          </a:p>
        </p:txBody>
      </p:sp>
      <p:pic>
        <p:nvPicPr>
          <p:cNvPr id="11" name="Picture 2">
            <a:extLst>
              <a:ext uri="{FF2B5EF4-FFF2-40B4-BE49-F238E27FC236}">
                <a16:creationId xmlns:a16="http://schemas.microsoft.com/office/drawing/2014/main" id="{A153D864-524D-45F3-A903-1AC8D978E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410" y="44624"/>
            <a:ext cx="5639948" cy="692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506D76D-6265-4776-B316-B3B5091F6316}"/>
              </a:ext>
            </a:extLst>
          </p:cNvPr>
          <p:cNvSpPr txBox="1"/>
          <p:nvPr/>
        </p:nvSpPr>
        <p:spPr>
          <a:xfrm>
            <a:off x="1631504" y="188640"/>
            <a:ext cx="2880320" cy="400110"/>
          </a:xfrm>
          <a:prstGeom prst="rect">
            <a:avLst/>
          </a:prstGeom>
          <a:noFill/>
        </p:spPr>
        <p:txBody>
          <a:bodyPr wrap="square" rtlCol="0">
            <a:spAutoFit/>
          </a:bodyPr>
          <a:lstStyle/>
          <a:p>
            <a:r>
              <a:rPr lang="en-US" sz="2000" dirty="0"/>
              <a:t>Research  Example </a:t>
            </a:r>
          </a:p>
        </p:txBody>
      </p:sp>
    </p:spTree>
    <p:extLst>
      <p:ext uri="{BB962C8B-B14F-4D97-AF65-F5344CB8AC3E}">
        <p14:creationId xmlns:p14="http://schemas.microsoft.com/office/powerpoint/2010/main" val="103422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4D2B-FE90-465D-8FA4-948E48998881}"/>
              </a:ext>
            </a:extLst>
          </p:cNvPr>
          <p:cNvSpPr>
            <a:spLocks noGrp="1"/>
          </p:cNvSpPr>
          <p:nvPr>
            <p:ph type="title"/>
          </p:nvPr>
        </p:nvSpPr>
        <p:spPr>
          <a:xfrm>
            <a:off x="2532306" y="184107"/>
            <a:ext cx="7055380" cy="425486"/>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3200" b="1" i="1" dirty="0">
                <a:latin typeface="Bembo-BoldItalic"/>
              </a:rPr>
              <a:t>VERNAM CIPHER</a:t>
            </a:r>
            <a:endParaRPr lang="en-IN" sz="5400" dirty="0"/>
          </a:p>
        </p:txBody>
      </p:sp>
      <p:sp>
        <p:nvSpPr>
          <p:cNvPr id="3" name="Content Placeholder 2">
            <a:extLst>
              <a:ext uri="{FF2B5EF4-FFF2-40B4-BE49-F238E27FC236}">
                <a16:creationId xmlns:a16="http://schemas.microsoft.com/office/drawing/2014/main" id="{85BE8390-E815-47B3-95C1-1964E82CFC51}"/>
              </a:ext>
            </a:extLst>
          </p:cNvPr>
          <p:cNvSpPr>
            <a:spLocks noGrp="1"/>
          </p:cNvSpPr>
          <p:nvPr>
            <p:ph idx="1"/>
          </p:nvPr>
        </p:nvSpPr>
        <p:spPr>
          <a:xfrm>
            <a:off x="1703512" y="867168"/>
            <a:ext cx="9353264" cy="5132415"/>
          </a:xfrm>
        </p:spPr>
        <p:txBody>
          <a:bodyPr>
            <a:normAutofit/>
          </a:bodyPr>
          <a:lstStyle/>
          <a:p>
            <a:pPr algn="just"/>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Vernam</a:t>
            </a:r>
            <a:r>
              <a:rPr lang="en-US" sz="2000" dirty="0">
                <a:latin typeface="Times New Roman" panose="02020603050405020304" pitchFamily="18" charset="0"/>
                <a:cs typeface="Times New Roman" panose="02020603050405020304" pitchFamily="18" charset="0"/>
              </a:rPr>
              <a:t> Cipher is based on the principle that each </a:t>
            </a:r>
            <a:r>
              <a:rPr lang="en-US" sz="2000" b="1" dirty="0">
                <a:latin typeface="Times New Roman" panose="02020603050405020304" pitchFamily="18" charset="0"/>
                <a:cs typeface="Times New Roman" panose="02020603050405020304" pitchFamily="18" charset="0"/>
              </a:rPr>
              <a:t>plaintext</a:t>
            </a:r>
            <a:r>
              <a:rPr lang="en-US" sz="2000" dirty="0">
                <a:latin typeface="Times New Roman" panose="02020603050405020304" pitchFamily="18" charset="0"/>
                <a:cs typeface="Times New Roman" panose="02020603050405020304" pitchFamily="18" charset="0"/>
              </a:rPr>
              <a:t> character from a message is 'mixed' with one character from a </a:t>
            </a:r>
            <a:r>
              <a:rPr lang="en-US" sz="2000" b="1" dirty="0">
                <a:latin typeface="Times New Roman" panose="02020603050405020304" pitchFamily="18" charset="0"/>
                <a:cs typeface="Times New Roman" panose="02020603050405020304" pitchFamily="18" charset="0"/>
              </a:rPr>
              <a:t>key stream</a:t>
            </a:r>
            <a:r>
              <a:rPr lang="en-US" sz="2000" dirty="0">
                <a:latin typeface="Times New Roman" panose="02020603050405020304" pitchFamily="18" charset="0"/>
                <a:cs typeface="Times New Roman" panose="02020603050405020304" pitchFamily="18" charset="0"/>
              </a:rPr>
              <a:t>. </a:t>
            </a:r>
          </a:p>
          <a:p>
            <a:pPr algn="just"/>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B731E6-ACDD-4731-94A3-B22A18152CD7}"/>
              </a:ext>
            </a:extLst>
          </p:cNvPr>
          <p:cNvPicPr>
            <a:picLocks noChangeAspect="1"/>
          </p:cNvPicPr>
          <p:nvPr/>
        </p:nvPicPr>
        <p:blipFill>
          <a:blip r:embed="rId2"/>
          <a:stretch>
            <a:fillRect/>
          </a:stretch>
        </p:blipFill>
        <p:spPr>
          <a:xfrm>
            <a:off x="4407877" y="1717861"/>
            <a:ext cx="4519685" cy="1963724"/>
          </a:xfrm>
          <a:prstGeom prst="rect">
            <a:avLst/>
          </a:prstGeom>
        </p:spPr>
      </p:pic>
      <p:pic>
        <p:nvPicPr>
          <p:cNvPr id="6" name="Picture 5">
            <a:extLst>
              <a:ext uri="{FF2B5EF4-FFF2-40B4-BE49-F238E27FC236}">
                <a16:creationId xmlns:a16="http://schemas.microsoft.com/office/drawing/2014/main" id="{2ECDCD9C-1B91-46AD-893C-E1589AF27B55}"/>
              </a:ext>
            </a:extLst>
          </p:cNvPr>
          <p:cNvPicPr>
            <a:picLocks noChangeAspect="1"/>
          </p:cNvPicPr>
          <p:nvPr/>
        </p:nvPicPr>
        <p:blipFill>
          <a:blip r:embed="rId3"/>
          <a:stretch>
            <a:fillRect/>
          </a:stretch>
        </p:blipFill>
        <p:spPr>
          <a:xfrm>
            <a:off x="5148646" y="3884490"/>
            <a:ext cx="2462995" cy="610486"/>
          </a:xfrm>
          <a:prstGeom prst="rect">
            <a:avLst/>
          </a:prstGeom>
        </p:spPr>
      </p:pic>
      <p:sp>
        <p:nvSpPr>
          <p:cNvPr id="7" name="TextBox 6">
            <a:extLst>
              <a:ext uri="{FF2B5EF4-FFF2-40B4-BE49-F238E27FC236}">
                <a16:creationId xmlns:a16="http://schemas.microsoft.com/office/drawing/2014/main" id="{8355149F-FADF-42E8-BB75-5356E6B9C791}"/>
              </a:ext>
            </a:extLst>
          </p:cNvPr>
          <p:cNvSpPr txBox="1"/>
          <p:nvPr/>
        </p:nvSpPr>
        <p:spPr>
          <a:xfrm>
            <a:off x="1631503" y="3939160"/>
            <a:ext cx="9686529" cy="286232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Example:</a:t>
            </a:r>
            <a:br>
              <a:rPr lang="en-IN" dirty="0">
                <a:latin typeface="Calibri" panose="020F0502020204030204" pitchFamily="34" charset="0"/>
                <a:ea typeface="Calibri" panose="020F0502020204030204" pitchFamily="34" charset="0"/>
                <a:cs typeface="Times New Roman" panose="02020603050405020304" pitchFamily="18" charset="0"/>
              </a:rPr>
            </a:b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IN" dirty="0">
                <a:latin typeface="Calibri" panose="020F0502020204030204" pitchFamily="34" charset="0"/>
                <a:ea typeface="Calibri" panose="020F0502020204030204" pitchFamily="34" charset="0"/>
                <a:cs typeface="Times New Roman" panose="02020603050405020304" pitchFamily="18" charset="0"/>
              </a:rPr>
              <a:t>Plain: sanjeev </a:t>
            </a:r>
            <a:endPar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r>
              <a:rPr lang="en-IN" dirty="0">
                <a:latin typeface="Calibri" panose="020F0502020204030204" pitchFamily="34" charset="0"/>
                <a:ea typeface="Calibri" panose="020F0502020204030204" pitchFamily="34" charset="0"/>
                <a:cs typeface="Times New Roman" panose="02020603050405020304" pitchFamily="18" charset="0"/>
              </a:rPr>
              <a:t>Binary Value is:  01110011 01100001 01101110 01101010 01100101 01100101 01110110</a:t>
            </a:r>
          </a:p>
          <a:p>
            <a:r>
              <a:rPr lang="en-IN" dirty="0">
                <a:latin typeface="Calibri" panose="020F0502020204030204" pitchFamily="34" charset="0"/>
                <a:cs typeface="Times New Roman" panose="02020603050405020304" pitchFamily="18" charset="0"/>
              </a:rPr>
              <a:t>Key: </a:t>
            </a:r>
            <a:r>
              <a:rPr lang="en-IN" dirty="0" err="1">
                <a:latin typeface="Calibri" panose="020F0502020204030204" pitchFamily="34" charset="0"/>
                <a:cs typeface="Times New Roman" panose="02020603050405020304" pitchFamily="18" charset="0"/>
              </a:rPr>
              <a:t>jain</a:t>
            </a:r>
            <a:r>
              <a:rPr lang="en-IN" dirty="0">
                <a:latin typeface="Calibri" panose="020F0502020204030204" pitchFamily="34" charset="0"/>
                <a:cs typeface="Times New Roman" panose="02020603050405020304" pitchFamily="18" charset="0"/>
              </a:rPr>
              <a:t> </a:t>
            </a:r>
          </a:p>
          <a:p>
            <a:r>
              <a:rPr lang="en-IN" dirty="0">
                <a:latin typeface="Calibri" panose="020F0502020204030204" pitchFamily="34" charset="0"/>
                <a:cs typeface="Times New Roman" panose="02020603050405020304" pitchFamily="18" charset="0"/>
              </a:rPr>
              <a:t>Binary Value: </a:t>
            </a:r>
            <a:r>
              <a:rPr lang="en-IN" dirty="0">
                <a:latin typeface="Calibri" panose="020F0502020204030204" pitchFamily="34" charset="0"/>
                <a:ea typeface="Calibri" panose="020F0502020204030204" pitchFamily="34" charset="0"/>
                <a:cs typeface="Times New Roman" panose="02020603050405020304" pitchFamily="18" charset="0"/>
              </a:rPr>
              <a:t>01101010 01100001 01101001 01101110</a:t>
            </a:r>
          </a:p>
          <a:p>
            <a:r>
              <a:rPr lang="en-IN" dirty="0" err="1">
                <a:latin typeface="Calibri" panose="020F0502020204030204" pitchFamily="34" charset="0"/>
                <a:cs typeface="Times New Roman" panose="02020603050405020304" pitchFamily="18" charset="0"/>
              </a:rPr>
              <a:t>Afetr</a:t>
            </a:r>
            <a:r>
              <a:rPr lang="en-IN" dirty="0">
                <a:latin typeface="Calibri" panose="020F0502020204030204" pitchFamily="34" charset="0"/>
                <a:cs typeface="Times New Roman" panose="02020603050405020304" pitchFamily="18" charset="0"/>
              </a:rPr>
              <a:t> XOR Encryption </a:t>
            </a:r>
          </a:p>
          <a:p>
            <a:r>
              <a:rPr lang="en-IN" dirty="0">
                <a:latin typeface="Calibri" panose="020F0502020204030204" pitchFamily="34" charset="0"/>
                <a:cs typeface="Times New Roman" panose="02020603050405020304" pitchFamily="18" charset="0"/>
              </a:rPr>
              <a:t>Ciphertext: 00-00-00-01-01-00-00-01-00-00-00-00-00-00-00-00-00-00-00-00-00-00-00-01-01-01-00-00-00-00-00-00-01-00-00-10-01-00-01-01-00-00-00-11-10-01-00-01-00-00-01-01-11-10-01-00-01-00-00-01-00-10</a:t>
            </a:r>
            <a:endParaRPr lang="en-IN" dirty="0"/>
          </a:p>
        </p:txBody>
      </p:sp>
    </p:spTree>
    <p:extLst>
      <p:ext uri="{BB962C8B-B14F-4D97-AF65-F5344CB8AC3E}">
        <p14:creationId xmlns:p14="http://schemas.microsoft.com/office/powerpoint/2010/main" val="2795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5203968F-B46E-4173-8B93-F49F43754B03}"/>
              </a:ext>
            </a:extLst>
          </p:cNvPr>
          <p:cNvSpPr>
            <a:spLocks noGrp="1" noChangeArrowheads="1"/>
          </p:cNvSpPr>
          <p:nvPr>
            <p:ph type="title"/>
          </p:nvPr>
        </p:nvSpPr>
        <p:spPr>
          <a:xfrm>
            <a:off x="2409191" y="246043"/>
            <a:ext cx="7055380" cy="556390"/>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US" altLang="en-US" sz="3200" dirty="0"/>
              <a:t>One-Time Pad</a:t>
            </a:r>
            <a:endParaRPr lang="en-AU" altLang="en-US" sz="3200" dirty="0"/>
          </a:p>
        </p:txBody>
      </p:sp>
      <p:sp>
        <p:nvSpPr>
          <p:cNvPr id="98307" name="Rectangle 3">
            <a:extLst>
              <a:ext uri="{FF2B5EF4-FFF2-40B4-BE49-F238E27FC236}">
                <a16:creationId xmlns:a16="http://schemas.microsoft.com/office/drawing/2014/main" id="{C17EA711-6874-473F-AF6C-2E10E94A259B}"/>
              </a:ext>
            </a:extLst>
          </p:cNvPr>
          <p:cNvSpPr>
            <a:spLocks noGrp="1" noChangeArrowheads="1"/>
          </p:cNvSpPr>
          <p:nvPr>
            <p:ph idx="1"/>
          </p:nvPr>
        </p:nvSpPr>
        <p:spPr>
          <a:xfrm>
            <a:off x="2007973" y="1340770"/>
            <a:ext cx="9039471" cy="5004046"/>
          </a:xfrm>
        </p:spPr>
        <p:txBody>
          <a:bodyPr>
            <a:normAutofit/>
          </a:bodyPr>
          <a:lstStyle/>
          <a:p>
            <a:pPr>
              <a:lnSpc>
                <a:spcPct val="150000"/>
              </a:lnSpc>
            </a:pPr>
            <a:r>
              <a:rPr lang="en-AU" altLang="en-US" dirty="0">
                <a:latin typeface="Times New Roman" panose="02020603050405020304" pitchFamily="18" charset="0"/>
                <a:cs typeface="Times New Roman" panose="02020603050405020304" pitchFamily="18" charset="0"/>
              </a:rPr>
              <a:t>if a truly random key as long as the message is used, the cipher will be secure called a One-Time pad </a:t>
            </a:r>
            <a:r>
              <a:rPr lang="en-US" altLang="en-US" dirty="0">
                <a:latin typeface="Times New Roman" panose="02020603050405020304" pitchFamily="18" charset="0"/>
                <a:cs typeface="Times New Roman" panose="02020603050405020304" pitchFamily="18" charset="0"/>
              </a:rPr>
              <a:t>is unbreakable since ciphertext bears no statistical relationship to the plaintext</a:t>
            </a:r>
          </a:p>
          <a:p>
            <a:pPr>
              <a:lnSpc>
                <a:spcPct val="150000"/>
              </a:lnSpc>
            </a:pPr>
            <a:r>
              <a:rPr lang="en-US" altLang="en-US" dirty="0">
                <a:latin typeface="Times New Roman" panose="02020603050405020304" pitchFamily="18" charset="0"/>
                <a:cs typeface="Times New Roman" panose="02020603050405020304" pitchFamily="18" charset="0"/>
              </a:rPr>
              <a:t>since for </a:t>
            </a:r>
            <a:r>
              <a:rPr lang="en-US" altLang="en-US" b="1" dirty="0">
                <a:latin typeface="Times New Roman" panose="02020603050405020304" pitchFamily="18" charset="0"/>
                <a:cs typeface="Times New Roman" panose="02020603050405020304" pitchFamily="18" charset="0"/>
              </a:rPr>
              <a:t>any plaintext</a:t>
            </a:r>
            <a:r>
              <a:rPr lang="en-US" altLang="en-US" dirty="0">
                <a:latin typeface="Times New Roman" panose="02020603050405020304" pitchFamily="18" charset="0"/>
                <a:cs typeface="Times New Roman" panose="02020603050405020304" pitchFamily="18" charset="0"/>
              </a:rPr>
              <a:t> &amp; </a:t>
            </a:r>
            <a:r>
              <a:rPr lang="en-US" altLang="en-US" b="1" dirty="0">
                <a:latin typeface="Times New Roman" panose="02020603050405020304" pitchFamily="18" charset="0"/>
                <a:cs typeface="Times New Roman" panose="02020603050405020304" pitchFamily="18" charset="0"/>
              </a:rPr>
              <a:t>any ciphertext</a:t>
            </a:r>
            <a:r>
              <a:rPr lang="en-US" altLang="en-US" dirty="0">
                <a:latin typeface="Times New Roman" panose="02020603050405020304" pitchFamily="18" charset="0"/>
                <a:cs typeface="Times New Roman" panose="02020603050405020304" pitchFamily="18" charset="0"/>
              </a:rPr>
              <a:t> there exists a key mapping one to other can only use the key </a:t>
            </a:r>
            <a:r>
              <a:rPr lang="en-US" altLang="en-US" b="1" dirty="0">
                <a:latin typeface="Times New Roman" panose="02020603050405020304" pitchFamily="18" charset="0"/>
                <a:cs typeface="Times New Roman" panose="02020603050405020304" pitchFamily="18" charset="0"/>
              </a:rPr>
              <a:t>once</a:t>
            </a:r>
            <a:r>
              <a:rPr lang="en-US" altLang="en-US" dirty="0">
                <a:latin typeface="Times New Roman" panose="02020603050405020304" pitchFamily="18" charset="0"/>
                <a:cs typeface="Times New Roman" panose="02020603050405020304" pitchFamily="18" charset="0"/>
              </a:rPr>
              <a:t> though problems in generation &amp; safe distribution of key</a:t>
            </a:r>
            <a:endParaRPr lang="en-AU"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61F91386-1A2F-4B1B-9D3A-F187CD37586B}"/>
              </a:ext>
            </a:extLst>
          </p:cNvPr>
          <p:cNvSpPr>
            <a:spLocks noGrp="1" noChangeArrowheads="1"/>
          </p:cNvSpPr>
          <p:nvPr>
            <p:ph type="title"/>
          </p:nvPr>
        </p:nvSpPr>
        <p:spPr>
          <a:xfrm>
            <a:off x="1856776" y="133327"/>
            <a:ext cx="8478447" cy="501156"/>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AU" altLang="en-US" sz="3200" dirty="0"/>
              <a:t>Transposition Ciphers</a:t>
            </a:r>
          </a:p>
        </p:txBody>
      </p:sp>
      <p:sp>
        <p:nvSpPr>
          <p:cNvPr id="100355" name="Rectangle 3">
            <a:extLst>
              <a:ext uri="{FF2B5EF4-FFF2-40B4-BE49-F238E27FC236}">
                <a16:creationId xmlns:a16="http://schemas.microsoft.com/office/drawing/2014/main" id="{711B6E3B-0FDC-45E7-946F-2FA7325FA8BE}"/>
              </a:ext>
            </a:extLst>
          </p:cNvPr>
          <p:cNvSpPr>
            <a:spLocks noGrp="1" noChangeArrowheads="1"/>
          </p:cNvSpPr>
          <p:nvPr>
            <p:ph idx="1"/>
          </p:nvPr>
        </p:nvSpPr>
        <p:spPr>
          <a:xfrm>
            <a:off x="1142999" y="1316426"/>
            <a:ext cx="10436291" cy="4356586"/>
          </a:xfrm>
        </p:spPr>
        <p:txBody>
          <a:bodyPr/>
          <a:lstStyle/>
          <a:p>
            <a:r>
              <a:rPr lang="en-AU" altLang="en-US" dirty="0"/>
              <a:t>now consider classical </a:t>
            </a:r>
            <a:r>
              <a:rPr lang="en-AU" altLang="en-US" b="1" dirty="0"/>
              <a:t>transposition</a:t>
            </a:r>
            <a:r>
              <a:rPr lang="en-AU" altLang="en-US" dirty="0"/>
              <a:t> or </a:t>
            </a:r>
            <a:r>
              <a:rPr lang="en-AU" altLang="en-US" b="1" dirty="0"/>
              <a:t>permutation</a:t>
            </a:r>
            <a:r>
              <a:rPr lang="en-AU" altLang="en-US" dirty="0"/>
              <a:t> ciphers </a:t>
            </a:r>
          </a:p>
          <a:p>
            <a:r>
              <a:rPr lang="en-AU" altLang="en-US" dirty="0"/>
              <a:t>these hide the message by rearranging the letter order </a:t>
            </a:r>
          </a:p>
          <a:p>
            <a:r>
              <a:rPr lang="en-AU" altLang="en-US" dirty="0"/>
              <a:t>without altering the actual letters used</a:t>
            </a:r>
          </a:p>
          <a:p>
            <a:r>
              <a:rPr lang="en-AU" altLang="en-US" dirty="0"/>
              <a:t>can recognise these since have the same frequency distribution as the original text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8A8A3573-B847-4EB5-BC8A-A1FC59EF3EC0}"/>
              </a:ext>
            </a:extLst>
          </p:cNvPr>
          <p:cNvSpPr>
            <a:spLocks noGrp="1" noChangeArrowheads="1"/>
          </p:cNvSpPr>
          <p:nvPr>
            <p:ph type="title"/>
          </p:nvPr>
        </p:nvSpPr>
        <p:spPr>
          <a:xfrm>
            <a:off x="1405035" y="142656"/>
            <a:ext cx="9381930" cy="547809"/>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AU" altLang="en-US" sz="3200" dirty="0"/>
              <a:t>Rail Fence cipher</a:t>
            </a:r>
          </a:p>
        </p:txBody>
      </p:sp>
      <p:sp>
        <p:nvSpPr>
          <p:cNvPr id="102403" name="Rectangle 3">
            <a:extLst>
              <a:ext uri="{FF2B5EF4-FFF2-40B4-BE49-F238E27FC236}">
                <a16:creationId xmlns:a16="http://schemas.microsoft.com/office/drawing/2014/main" id="{D86D9CC8-85CC-49A4-B603-2EEA91EA5044}"/>
              </a:ext>
            </a:extLst>
          </p:cNvPr>
          <p:cNvSpPr>
            <a:spLocks noGrp="1" noChangeArrowheads="1"/>
          </p:cNvSpPr>
          <p:nvPr>
            <p:ph idx="1"/>
          </p:nvPr>
        </p:nvSpPr>
        <p:spPr>
          <a:xfrm>
            <a:off x="1029445" y="1185796"/>
            <a:ext cx="10540514" cy="4272611"/>
          </a:xfrm>
        </p:spPr>
        <p:txBody>
          <a:bodyPr/>
          <a:lstStyle/>
          <a:p>
            <a:pPr>
              <a:lnSpc>
                <a:spcPct val="90000"/>
              </a:lnSpc>
            </a:pPr>
            <a:r>
              <a:rPr lang="en-AU" altLang="en-US" sz="2800" dirty="0"/>
              <a:t>write message letters out diagonally over a number of rows </a:t>
            </a:r>
          </a:p>
          <a:p>
            <a:pPr>
              <a:lnSpc>
                <a:spcPct val="90000"/>
              </a:lnSpc>
            </a:pPr>
            <a:r>
              <a:rPr lang="en-AU" altLang="en-US" sz="2800" dirty="0"/>
              <a:t>then read off cipher row by row</a:t>
            </a:r>
          </a:p>
          <a:p>
            <a:pPr>
              <a:lnSpc>
                <a:spcPct val="90000"/>
              </a:lnSpc>
            </a:pPr>
            <a:r>
              <a:rPr lang="en-US" altLang="en-US" sz="2800" dirty="0" err="1"/>
              <a:t>eg.</a:t>
            </a:r>
            <a:r>
              <a:rPr lang="en-US" altLang="en-US" sz="2800" dirty="0"/>
              <a:t> write message out as:</a:t>
            </a:r>
            <a:endParaRPr lang="en-AU" altLang="en-US" sz="2800" dirty="0"/>
          </a:p>
          <a:p>
            <a:pPr lvl="1">
              <a:lnSpc>
                <a:spcPct val="90000"/>
              </a:lnSpc>
              <a:buFont typeface="Wingdings" panose="05000000000000000000" pitchFamily="2" charset="2"/>
              <a:buNone/>
            </a:pPr>
            <a:r>
              <a:rPr lang="en-AU" altLang="en-US" sz="2000" dirty="0">
                <a:latin typeface="Courier New" panose="02070309020205020404" pitchFamily="49" charset="0"/>
              </a:rPr>
              <a:t>m e m a t r h t g p r y</a:t>
            </a:r>
          </a:p>
          <a:p>
            <a:pPr lvl="1">
              <a:lnSpc>
                <a:spcPct val="90000"/>
              </a:lnSpc>
              <a:buFont typeface="Wingdings" panose="05000000000000000000" pitchFamily="2" charset="2"/>
              <a:buNone/>
            </a:pPr>
            <a:r>
              <a:rPr lang="en-AU" altLang="en-US" sz="2000" dirty="0">
                <a:latin typeface="Courier New" panose="02070309020205020404" pitchFamily="49" charset="0"/>
              </a:rPr>
              <a:t> e t e f e t e o a </a:t>
            </a:r>
            <a:r>
              <a:rPr lang="en-AU" altLang="en-US" sz="2000" dirty="0" err="1">
                <a:latin typeface="Courier New" panose="02070309020205020404" pitchFamily="49" charset="0"/>
              </a:rPr>
              <a:t>a</a:t>
            </a:r>
            <a:r>
              <a:rPr lang="en-AU" altLang="en-US" sz="2000" dirty="0">
                <a:latin typeface="Courier New" panose="02070309020205020404" pitchFamily="49" charset="0"/>
              </a:rPr>
              <a:t> t</a:t>
            </a:r>
          </a:p>
          <a:p>
            <a:pPr>
              <a:lnSpc>
                <a:spcPct val="90000"/>
              </a:lnSpc>
            </a:pPr>
            <a:r>
              <a:rPr lang="en-US" altLang="en-US" sz="2800" dirty="0"/>
              <a:t>giving ciphertext</a:t>
            </a:r>
          </a:p>
          <a:p>
            <a:pPr lvl="1">
              <a:lnSpc>
                <a:spcPct val="90000"/>
              </a:lnSpc>
              <a:buFont typeface="Wingdings" panose="05000000000000000000" pitchFamily="2" charset="2"/>
              <a:buNone/>
            </a:pPr>
            <a:r>
              <a:rPr lang="en-AU" altLang="en-US" sz="2000" dirty="0">
                <a:latin typeface="Courier New" panose="02070309020205020404" pitchFamily="49" charset="0"/>
              </a:rPr>
              <a:t>MEMATRHTGPRYETEFETEOAAT</a:t>
            </a:r>
          </a:p>
          <a:p>
            <a:pPr lvl="1">
              <a:lnSpc>
                <a:spcPct val="90000"/>
              </a:lnSpc>
              <a:buFont typeface="Wingdings" panose="05000000000000000000" pitchFamily="2" charset="2"/>
              <a:buNone/>
            </a:pPr>
            <a:endParaRPr lang="en-AU" altLang="en-US" sz="2400" dirty="0"/>
          </a:p>
          <a:p>
            <a:pPr lvl="1">
              <a:lnSpc>
                <a:spcPct val="90000"/>
              </a:lnSpc>
            </a:pPr>
            <a:endParaRPr lang="en-AU"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7FEA-3A86-4DBC-AC8D-C1BF4A88783B}"/>
              </a:ext>
            </a:extLst>
          </p:cNvPr>
          <p:cNvSpPr>
            <a:spLocks noGrp="1"/>
          </p:cNvSpPr>
          <p:nvPr>
            <p:ph type="title"/>
          </p:nvPr>
        </p:nvSpPr>
        <p:spPr/>
        <p:txBody>
          <a:bodyPr/>
          <a:lstStyle/>
          <a:p>
            <a:r>
              <a:rPr lang="en-US" altLang="en-US" dirty="0"/>
              <a:t>Aim</a:t>
            </a:r>
            <a:endParaRPr lang="en-US" dirty="0"/>
          </a:p>
        </p:txBody>
      </p:sp>
      <p:sp>
        <p:nvSpPr>
          <p:cNvPr id="3" name="Content Placeholder 2">
            <a:extLst>
              <a:ext uri="{FF2B5EF4-FFF2-40B4-BE49-F238E27FC236}">
                <a16:creationId xmlns:a16="http://schemas.microsoft.com/office/drawing/2014/main" id="{45130834-91F3-41CD-9764-4C4DA3C98C02}"/>
              </a:ext>
            </a:extLst>
          </p:cNvPr>
          <p:cNvSpPr>
            <a:spLocks noGrp="1"/>
          </p:cNvSpPr>
          <p:nvPr>
            <p:ph idx="1"/>
          </p:nvPr>
        </p:nvSpPr>
        <p:spPr>
          <a:xfrm>
            <a:off x="2351700" y="1412777"/>
            <a:ext cx="7560724" cy="4835630"/>
          </a:xfrm>
        </p:spPr>
        <p:txBody>
          <a:bodyPr/>
          <a:lstStyle/>
          <a:p>
            <a:pPr>
              <a:lnSpc>
                <a:spcPct val="150000"/>
              </a:lnSpc>
            </a:pPr>
            <a:r>
              <a:rPr lang="en-AU" altLang="en-US" dirty="0"/>
              <a:t>our focus is on </a:t>
            </a:r>
            <a:r>
              <a:rPr lang="en-AU" altLang="en-US" b="1" dirty="0"/>
              <a:t>Internet Security</a:t>
            </a:r>
            <a:endParaRPr lang="en-AU" altLang="en-US" dirty="0"/>
          </a:p>
          <a:p>
            <a:pPr>
              <a:lnSpc>
                <a:spcPct val="150000"/>
              </a:lnSpc>
            </a:pPr>
            <a:r>
              <a:rPr lang="en-AU" altLang="en-US" dirty="0"/>
              <a:t>which consists of measures to deter, prevent, detect, and correct security violations that involve the transmission &amp; storage of information</a:t>
            </a:r>
          </a:p>
          <a:p>
            <a:endParaRPr lang="en-US" dirty="0"/>
          </a:p>
        </p:txBody>
      </p:sp>
      <p:pic>
        <p:nvPicPr>
          <p:cNvPr id="4" name="Picture 4">
            <a:extLst>
              <a:ext uri="{FF2B5EF4-FFF2-40B4-BE49-F238E27FC236}">
                <a16:creationId xmlns:a16="http://schemas.microsoft.com/office/drawing/2014/main" id="{E43C1C8A-F553-4A9D-AB10-8DA0F77F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1" y="4267201"/>
            <a:ext cx="2239963" cy="20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43B79B57-E335-47B6-8258-B3C53C4C25F9}"/>
              </a:ext>
            </a:extLst>
          </p:cNvPr>
          <p:cNvSpPr>
            <a:spLocks noGrp="1" noChangeArrowheads="1"/>
          </p:cNvSpPr>
          <p:nvPr>
            <p:ph type="title"/>
          </p:nvPr>
        </p:nvSpPr>
        <p:spPr/>
        <p:txBody>
          <a:bodyPr/>
          <a:lstStyle/>
          <a:p>
            <a:r>
              <a:rPr lang="en-AU" altLang="en-US"/>
              <a:t>Row Transposition Ciphers</a:t>
            </a:r>
          </a:p>
        </p:txBody>
      </p:sp>
      <p:sp>
        <p:nvSpPr>
          <p:cNvPr id="104451" name="Rectangle 3">
            <a:extLst>
              <a:ext uri="{FF2B5EF4-FFF2-40B4-BE49-F238E27FC236}">
                <a16:creationId xmlns:a16="http://schemas.microsoft.com/office/drawing/2014/main" id="{69929DCA-E64D-4E18-824D-14D95CC7F7E9}"/>
              </a:ext>
            </a:extLst>
          </p:cNvPr>
          <p:cNvSpPr>
            <a:spLocks noGrp="1" noChangeArrowheads="1"/>
          </p:cNvSpPr>
          <p:nvPr>
            <p:ph idx="1"/>
          </p:nvPr>
        </p:nvSpPr>
        <p:spPr/>
        <p:txBody>
          <a:bodyPr>
            <a:normAutofit/>
          </a:bodyPr>
          <a:lstStyle/>
          <a:p>
            <a:pPr>
              <a:lnSpc>
                <a:spcPct val="80000"/>
              </a:lnSpc>
            </a:pPr>
            <a:r>
              <a:rPr lang="en-US" altLang="en-US"/>
              <a:t>a more complex transposition</a:t>
            </a:r>
            <a:endParaRPr lang="en-AU" altLang="en-US"/>
          </a:p>
          <a:p>
            <a:pPr>
              <a:lnSpc>
                <a:spcPct val="80000"/>
              </a:lnSpc>
            </a:pPr>
            <a:r>
              <a:rPr lang="en-AU" altLang="en-US"/>
              <a:t>write letters of message out in rows over a specified number of columns</a:t>
            </a:r>
          </a:p>
          <a:p>
            <a:pPr>
              <a:lnSpc>
                <a:spcPct val="80000"/>
              </a:lnSpc>
            </a:pPr>
            <a:r>
              <a:rPr lang="en-AU" altLang="en-US"/>
              <a:t>then reorder the columns according to some key before reading off the rows</a:t>
            </a:r>
            <a:endParaRPr lang="en-AU" altLang="en-US" sz="3600">
              <a:latin typeface="Courier New" panose="02070309020205020404" pitchFamily="49" charset="0"/>
            </a:endParaRPr>
          </a:p>
          <a:p>
            <a:pPr lvl="1">
              <a:lnSpc>
                <a:spcPct val="80000"/>
              </a:lnSpc>
              <a:buFont typeface="Wingdings" panose="05000000000000000000" pitchFamily="2" charset="2"/>
              <a:buNone/>
            </a:pPr>
            <a:r>
              <a:rPr lang="en-AU" altLang="en-US" sz="2000">
                <a:latin typeface="Courier" charset="0"/>
              </a:rPr>
              <a:t>Key:       3 4 2 1 5 6 7</a:t>
            </a:r>
          </a:p>
          <a:p>
            <a:pPr lvl="1">
              <a:lnSpc>
                <a:spcPct val="80000"/>
              </a:lnSpc>
              <a:buFont typeface="Wingdings" panose="05000000000000000000" pitchFamily="2" charset="2"/>
              <a:buNone/>
            </a:pPr>
            <a:r>
              <a:rPr lang="en-AU" altLang="en-US" sz="2000">
                <a:latin typeface="Courier" charset="0"/>
              </a:rPr>
              <a:t>Plaintext: a t t a c k p</a:t>
            </a:r>
          </a:p>
          <a:p>
            <a:pPr lvl="1">
              <a:lnSpc>
                <a:spcPct val="80000"/>
              </a:lnSpc>
              <a:buFont typeface="Wingdings" panose="05000000000000000000" pitchFamily="2" charset="2"/>
              <a:buNone/>
            </a:pPr>
            <a:r>
              <a:rPr lang="en-AU" altLang="en-US" sz="2000">
                <a:latin typeface="Courier" charset="0"/>
              </a:rPr>
              <a:t>           o s t p o n e</a:t>
            </a:r>
          </a:p>
          <a:p>
            <a:pPr lvl="1">
              <a:lnSpc>
                <a:spcPct val="80000"/>
              </a:lnSpc>
              <a:buFont typeface="Wingdings" panose="05000000000000000000" pitchFamily="2" charset="2"/>
              <a:buNone/>
            </a:pPr>
            <a:r>
              <a:rPr lang="en-AU" altLang="en-US" sz="2000">
                <a:latin typeface="Courier" charset="0"/>
              </a:rPr>
              <a:t>           d u n t i l t</a:t>
            </a:r>
          </a:p>
          <a:p>
            <a:pPr lvl="1">
              <a:lnSpc>
                <a:spcPct val="80000"/>
              </a:lnSpc>
              <a:buFont typeface="Wingdings" panose="05000000000000000000" pitchFamily="2" charset="2"/>
              <a:buNone/>
            </a:pPr>
            <a:r>
              <a:rPr lang="en-AU" altLang="en-US" sz="2000">
                <a:latin typeface="Courier" charset="0"/>
              </a:rPr>
              <a:t>           w o a m x y z</a:t>
            </a:r>
          </a:p>
          <a:p>
            <a:pPr lvl="1">
              <a:lnSpc>
                <a:spcPct val="80000"/>
              </a:lnSpc>
              <a:buFont typeface="Wingdings" panose="05000000000000000000" pitchFamily="2" charset="2"/>
              <a:buNone/>
            </a:pPr>
            <a:r>
              <a:rPr lang="en-AU" altLang="en-US" sz="2000">
                <a:latin typeface="Courier" charset="0"/>
              </a:rPr>
              <a:t>Ciphertext: TTNAAPTMTSUOAODWCOIXKNLYPETZ</a:t>
            </a:r>
          </a:p>
          <a:p>
            <a:pPr lvl="1">
              <a:lnSpc>
                <a:spcPct val="80000"/>
              </a:lnSpc>
              <a:buFont typeface="Wingdings" panose="05000000000000000000" pitchFamily="2" charset="2"/>
              <a:buNone/>
            </a:pPr>
            <a:r>
              <a:rPr lang="en-AU" altLang="en-US" sz="240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F591-18AC-4D61-A281-3889331CB341}"/>
              </a:ext>
            </a:extLst>
          </p:cNvPr>
          <p:cNvSpPr>
            <a:spLocks noGrp="1"/>
          </p:cNvSpPr>
          <p:nvPr>
            <p:ph type="title"/>
          </p:nvPr>
        </p:nvSpPr>
        <p:spPr>
          <a:xfrm>
            <a:off x="2287825" y="141073"/>
            <a:ext cx="7616350" cy="527181"/>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3200" dirty="0">
                <a:latin typeface="Times New Roman" panose="02020603050405020304" pitchFamily="18" charset="0"/>
                <a:cs typeface="Times New Roman" panose="02020603050405020304" pitchFamily="18" charset="0"/>
              </a:rPr>
              <a:t>Modern </a:t>
            </a:r>
            <a:r>
              <a:rPr lang="en-IN" sz="3100" dirty="0">
                <a:latin typeface="Times New Roman" panose="02020603050405020304" pitchFamily="18" charset="0"/>
                <a:cs typeface="Times New Roman" panose="02020603050405020304" pitchFamily="18" charset="0"/>
              </a:rPr>
              <a:t>Cryptography</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27582C-BDEA-4304-82AC-8D09E8B44127}"/>
              </a:ext>
            </a:extLst>
          </p:cNvPr>
          <p:cNvSpPr>
            <a:spLocks noGrp="1"/>
          </p:cNvSpPr>
          <p:nvPr>
            <p:ph idx="1"/>
          </p:nvPr>
        </p:nvSpPr>
        <p:spPr>
          <a:xfrm>
            <a:off x="1775520" y="980729"/>
            <a:ext cx="8568952" cy="5616623"/>
          </a:xfrm>
        </p:spPr>
        <p:txBody>
          <a:bodyPr>
            <a:normAutofit/>
          </a:bodyPr>
          <a:lstStyle/>
          <a:p>
            <a:pPr algn="l"/>
            <a:r>
              <a:rPr lang="en-US" sz="2800" b="1" i="0" dirty="0">
                <a:effectLst/>
                <a:latin typeface="Times New Roman" panose="02020603050405020304" pitchFamily="18" charset="0"/>
                <a:cs typeface="Times New Roman" panose="02020603050405020304" pitchFamily="18" charset="0"/>
              </a:rPr>
              <a:t>stream cipher : </a:t>
            </a:r>
            <a:r>
              <a:rPr lang="en-US" sz="2000" dirty="0">
                <a:latin typeface="TimesTen-Roman"/>
              </a:rPr>
              <a:t>A </a:t>
            </a:r>
            <a:r>
              <a:rPr lang="en-US" sz="2000" b="1" dirty="0">
                <a:latin typeface="TimesTen-Bold"/>
              </a:rPr>
              <a:t>stream cipher </a:t>
            </a:r>
            <a:r>
              <a:rPr lang="en-US" sz="2000" dirty="0">
                <a:latin typeface="TimesTen-Roman"/>
              </a:rPr>
              <a:t>is one that encrypts a digital data stream one bit or one byte at a time.</a:t>
            </a:r>
          </a:p>
          <a:p>
            <a:pPr algn="l"/>
            <a:r>
              <a:rPr lang="en-US" sz="2000" dirty="0">
                <a:latin typeface="TimesTen-Roman"/>
              </a:rPr>
              <a:t>Examples of classical stream ciphers are the </a:t>
            </a:r>
            <a:r>
              <a:rPr lang="en-US" sz="2000" dirty="0" err="1">
                <a:latin typeface="TimesTen-Roman"/>
              </a:rPr>
              <a:t>autokeyed</a:t>
            </a:r>
            <a:r>
              <a:rPr lang="en-US" sz="2000" dirty="0">
                <a:latin typeface="TimesTen-Roman"/>
              </a:rPr>
              <a:t> </a:t>
            </a:r>
            <a:r>
              <a:rPr lang="en-US" sz="2000" dirty="0" err="1">
                <a:latin typeface="TimesTen-Roman"/>
              </a:rPr>
              <a:t>Vigenère</a:t>
            </a:r>
            <a:r>
              <a:rPr lang="en-US" sz="2000" dirty="0">
                <a:latin typeface="TimesTen-Roman"/>
              </a:rPr>
              <a:t> cipher and the </a:t>
            </a:r>
            <a:r>
              <a:rPr lang="en-IN" sz="2000" dirty="0" err="1">
                <a:latin typeface="TimesTen-Roman"/>
              </a:rPr>
              <a:t>Vernam</a:t>
            </a:r>
            <a:r>
              <a:rPr lang="en-IN" sz="2000" dirty="0">
                <a:latin typeface="TimesTen-Roman"/>
              </a:rPr>
              <a:t> cipher.</a:t>
            </a:r>
          </a:p>
          <a:p>
            <a:pPr algn="l"/>
            <a:endParaRPr lang="en-IN" sz="1800" dirty="0">
              <a:latin typeface="TimesTen-Roman"/>
            </a:endParaRPr>
          </a:p>
        </p:txBody>
      </p:sp>
      <p:pic>
        <p:nvPicPr>
          <p:cNvPr id="6" name="Picture 5">
            <a:extLst>
              <a:ext uri="{FF2B5EF4-FFF2-40B4-BE49-F238E27FC236}">
                <a16:creationId xmlns:a16="http://schemas.microsoft.com/office/drawing/2014/main" id="{BFBD59D1-AA8B-4165-9BD2-7CD50D1DD26A}"/>
              </a:ext>
            </a:extLst>
          </p:cNvPr>
          <p:cNvPicPr>
            <a:picLocks noChangeAspect="1"/>
          </p:cNvPicPr>
          <p:nvPr/>
        </p:nvPicPr>
        <p:blipFill>
          <a:blip r:embed="rId2"/>
          <a:stretch>
            <a:fillRect/>
          </a:stretch>
        </p:blipFill>
        <p:spPr>
          <a:xfrm>
            <a:off x="2210184" y="2995734"/>
            <a:ext cx="8134288" cy="3168352"/>
          </a:xfrm>
          <a:prstGeom prst="rect">
            <a:avLst/>
          </a:prstGeom>
        </p:spPr>
      </p:pic>
    </p:spTree>
    <p:extLst>
      <p:ext uri="{BB962C8B-B14F-4D97-AF65-F5344CB8AC3E}">
        <p14:creationId xmlns:p14="http://schemas.microsoft.com/office/powerpoint/2010/main" val="315468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85F6-B4D3-464C-9E86-869697EB8D10}"/>
              </a:ext>
            </a:extLst>
          </p:cNvPr>
          <p:cNvSpPr>
            <a:spLocks noGrp="1"/>
          </p:cNvSpPr>
          <p:nvPr>
            <p:ph type="title"/>
          </p:nvPr>
        </p:nvSpPr>
        <p:spPr>
          <a:xfrm>
            <a:off x="1638198" y="734914"/>
            <a:ext cx="9549206" cy="843672"/>
          </a:xfrm>
        </p:spPr>
        <p:txBody>
          <a:bodyPr>
            <a:noAutofit/>
          </a:bodyPr>
          <a:lstStyle/>
          <a:p>
            <a:r>
              <a:rPr lang="en-US" sz="2000" dirty="0">
                <a:latin typeface="TimesTen-Roman"/>
              </a:rPr>
              <a:t>A </a:t>
            </a:r>
            <a:r>
              <a:rPr lang="en-US" sz="2000" b="1" dirty="0">
                <a:latin typeface="TimesTen-Bold"/>
              </a:rPr>
              <a:t>block cipher </a:t>
            </a:r>
            <a:r>
              <a:rPr lang="en-US" sz="2000" dirty="0">
                <a:latin typeface="TimesTen-Roman"/>
              </a:rPr>
              <a:t>is one in which a block of plaintext is treated as a whole and used to produce a ciphertext block of equal length. Typically, a block size of 64 or </a:t>
            </a:r>
            <a:r>
              <a:rPr lang="en-IN" sz="2000" dirty="0">
                <a:latin typeface="TimesTen-Roman"/>
              </a:rPr>
              <a:t>128 bits is used.</a:t>
            </a:r>
            <a:br>
              <a:rPr lang="en-IN" sz="2000" dirty="0">
                <a:latin typeface="TimesTen-Roman"/>
              </a:rPr>
            </a:br>
            <a:endParaRPr lang="en-IN" sz="2000" dirty="0"/>
          </a:p>
        </p:txBody>
      </p:sp>
      <p:pic>
        <p:nvPicPr>
          <p:cNvPr id="4" name="Picture 3">
            <a:extLst>
              <a:ext uri="{FF2B5EF4-FFF2-40B4-BE49-F238E27FC236}">
                <a16:creationId xmlns:a16="http://schemas.microsoft.com/office/drawing/2014/main" id="{90CC92FC-42C8-4848-8543-C9E1BE5F8240}"/>
              </a:ext>
            </a:extLst>
          </p:cNvPr>
          <p:cNvPicPr>
            <a:picLocks noChangeAspect="1"/>
          </p:cNvPicPr>
          <p:nvPr/>
        </p:nvPicPr>
        <p:blipFill>
          <a:blip r:embed="rId2"/>
          <a:stretch>
            <a:fillRect/>
          </a:stretch>
        </p:blipFill>
        <p:spPr>
          <a:xfrm>
            <a:off x="1703512" y="1713310"/>
            <a:ext cx="8486775" cy="2376264"/>
          </a:xfrm>
          <a:prstGeom prst="rect">
            <a:avLst/>
          </a:prstGeom>
        </p:spPr>
      </p:pic>
      <p:sp>
        <p:nvSpPr>
          <p:cNvPr id="5" name="TextBox 4">
            <a:extLst>
              <a:ext uri="{FF2B5EF4-FFF2-40B4-BE49-F238E27FC236}">
                <a16:creationId xmlns:a16="http://schemas.microsoft.com/office/drawing/2014/main" id="{7276AB91-0B2C-4134-98DD-B03590C8BFEA}"/>
              </a:ext>
            </a:extLst>
          </p:cNvPr>
          <p:cNvSpPr txBox="1"/>
          <p:nvPr/>
        </p:nvSpPr>
        <p:spPr>
          <a:xfrm>
            <a:off x="1555440" y="4221088"/>
            <a:ext cx="7915796" cy="369332"/>
          </a:xfrm>
          <a:prstGeom prst="rect">
            <a:avLst/>
          </a:prstGeom>
          <a:noFill/>
        </p:spPr>
        <p:txBody>
          <a:bodyPr wrap="square" rtlCol="0">
            <a:spAutoFit/>
          </a:bodyPr>
          <a:lstStyle/>
          <a:p>
            <a:r>
              <a:rPr lang="en-IN" dirty="0"/>
              <a:t>Example: AES, DES, 3DES, etc</a:t>
            </a:r>
          </a:p>
        </p:txBody>
      </p:sp>
      <p:sp>
        <p:nvSpPr>
          <p:cNvPr id="6" name="TextBox 5">
            <a:extLst>
              <a:ext uri="{FF2B5EF4-FFF2-40B4-BE49-F238E27FC236}">
                <a16:creationId xmlns:a16="http://schemas.microsoft.com/office/drawing/2014/main" id="{0E8A53A9-C899-4EA1-BA5C-588E4A1035A9}"/>
              </a:ext>
            </a:extLst>
          </p:cNvPr>
          <p:cNvSpPr txBox="1"/>
          <p:nvPr/>
        </p:nvSpPr>
        <p:spPr>
          <a:xfrm>
            <a:off x="1524000" y="4725144"/>
            <a:ext cx="9036496" cy="3548344"/>
          </a:xfrm>
          <a:prstGeom prst="rect">
            <a:avLst/>
          </a:prstGeom>
          <a:noFill/>
        </p:spPr>
        <p:txBody>
          <a:bodyPr wrap="square" rtlCol="0">
            <a:spAutoFit/>
          </a:bodyPr>
          <a:lstStyle/>
          <a:p>
            <a:pPr>
              <a:lnSpc>
                <a:spcPct val="150000"/>
              </a:lnSpc>
            </a:pPr>
            <a:r>
              <a:rPr lang="en-US" sz="1600" b="1" dirty="0">
                <a:latin typeface="Times New Roman" panose="02020603050405020304" pitchFamily="18" charset="0"/>
                <a:cs typeface="Times New Roman" panose="02020603050405020304" pitchFamily="18" charset="0"/>
              </a:rPr>
              <a:t>DES: </a:t>
            </a:r>
            <a:r>
              <a:rPr lang="en-US" sz="1600" dirty="0">
                <a:latin typeface="Times New Roman" panose="02020603050405020304" pitchFamily="18" charset="0"/>
                <a:cs typeface="Times New Roman" panose="02020603050405020304" pitchFamily="18" charset="0"/>
              </a:rPr>
              <a:t>The Data Encryption Standard is a symmetric-key algorithm for the encryption of digital data. Although its short key length of 56 bits makes it too insecure for applications, it has been highly influential in the advancement of cryptography.</a:t>
            </a:r>
          </a:p>
          <a:p>
            <a:pPr>
              <a:lnSpc>
                <a:spcPct val="150000"/>
              </a:lnSpc>
            </a:pPr>
            <a:r>
              <a:rPr lang="en-IN" sz="1600" b="1" dirty="0">
                <a:latin typeface="Times New Roman" panose="02020603050405020304" pitchFamily="18" charset="0"/>
                <a:cs typeface="Times New Roman" panose="02020603050405020304" pitchFamily="18" charset="0"/>
              </a:rPr>
              <a:t>Triple DES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cryptography, Triple DES, officially the Triple Data Encryption Algorithm, is a symmetric-key block cipher, which applies the DES cipher algorithm three times to each data block. </a:t>
            </a:r>
          </a:p>
          <a:p>
            <a:pPr>
              <a:lnSpc>
                <a:spcPct val="150000"/>
              </a:lnSpc>
            </a:pPr>
            <a:endParaRPr lang="en-US" dirty="0">
              <a:latin typeface="arial" panose="020B0604020202020204" pitchFamily="34" charset="0"/>
            </a:endParaRPr>
          </a:p>
          <a:p>
            <a:pPr>
              <a:lnSpc>
                <a:spcPct val="150000"/>
              </a:lnSpc>
            </a:pPr>
            <a:endParaRPr lang="en-US" dirty="0">
              <a:latin typeface="arial" panose="020B0604020202020204" pitchFamily="34" charset="0"/>
            </a:endParaRPr>
          </a:p>
          <a:p>
            <a:pPr>
              <a:lnSpc>
                <a:spcPct val="150000"/>
              </a:lnSpc>
            </a:pPr>
            <a:endParaRPr lang="en-US" dirty="0">
              <a:latin typeface="arial" panose="020B0604020202020204" pitchFamily="34" charset="0"/>
            </a:endParaRPr>
          </a:p>
          <a:p>
            <a:pPr>
              <a:lnSpc>
                <a:spcPct val="150000"/>
              </a:lnSpc>
            </a:pPr>
            <a:endParaRPr lang="en-IN" dirty="0"/>
          </a:p>
        </p:txBody>
      </p:sp>
      <p:sp>
        <p:nvSpPr>
          <p:cNvPr id="7" name="TextBox 6">
            <a:extLst>
              <a:ext uri="{FF2B5EF4-FFF2-40B4-BE49-F238E27FC236}">
                <a16:creationId xmlns:a16="http://schemas.microsoft.com/office/drawing/2014/main" id="{EF769C4F-E62C-4A94-9493-2DC214CAE8F9}"/>
              </a:ext>
            </a:extLst>
          </p:cNvPr>
          <p:cNvSpPr txBox="1"/>
          <p:nvPr/>
        </p:nvSpPr>
        <p:spPr>
          <a:xfrm>
            <a:off x="1524000" y="35078"/>
            <a:ext cx="4991876" cy="400110"/>
          </a:xfrm>
          <a:prstGeom prst="rect">
            <a:avLst/>
          </a:prstGeom>
          <a:noFill/>
        </p:spPr>
        <p:txBody>
          <a:bodyPr wrap="square">
            <a:spAutoFit/>
          </a:bodyPr>
          <a:lstStyle/>
          <a:p>
            <a:r>
              <a:rPr lang="en-US" sz="2000" b="1" dirty="0">
                <a:latin typeface="TimesTen-Bold"/>
              </a:rPr>
              <a:t>Block Cipher </a:t>
            </a:r>
            <a:endParaRPr lang="en-IN" sz="2000" dirty="0"/>
          </a:p>
        </p:txBody>
      </p:sp>
    </p:spTree>
    <p:extLst>
      <p:ext uri="{BB962C8B-B14F-4D97-AF65-F5344CB8AC3E}">
        <p14:creationId xmlns:p14="http://schemas.microsoft.com/office/powerpoint/2010/main" val="3316842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81AF4A-24F4-42EF-A589-E22A34C7ECAC}"/>
              </a:ext>
            </a:extLst>
          </p:cNvPr>
          <p:cNvSpPr>
            <a:spLocks noGrp="1"/>
          </p:cNvSpPr>
          <p:nvPr>
            <p:ph type="title"/>
          </p:nvPr>
        </p:nvSpPr>
        <p:spPr>
          <a:xfrm>
            <a:off x="1504857" y="0"/>
            <a:ext cx="9009062" cy="576238"/>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4000" b="1" dirty="0">
                <a:solidFill>
                  <a:schemeClr val="bg2"/>
                </a:solidFill>
                <a:latin typeface="Conv_segoeui_regular"/>
              </a:rPr>
              <a:t>Asymmetric </a:t>
            </a:r>
            <a:r>
              <a:rPr lang="en-IN" b="1" dirty="0">
                <a:solidFill>
                  <a:schemeClr val="bg2"/>
                </a:solidFill>
                <a:latin typeface="Conv_segoeui_regular"/>
              </a:rPr>
              <a:t>Encryption</a:t>
            </a:r>
            <a:endParaRPr lang="en-IN" sz="4000" dirty="0">
              <a:solidFill>
                <a:schemeClr val="bg2"/>
              </a:solidFill>
            </a:endParaRPr>
          </a:p>
        </p:txBody>
      </p:sp>
      <p:pic>
        <p:nvPicPr>
          <p:cNvPr id="6" name="Content Placeholder 5">
            <a:extLst>
              <a:ext uri="{FF2B5EF4-FFF2-40B4-BE49-F238E27FC236}">
                <a16:creationId xmlns:a16="http://schemas.microsoft.com/office/drawing/2014/main" id="{4F36A59A-976A-4BB7-A79A-6C76BB9A2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7225" y="3905482"/>
            <a:ext cx="7658279" cy="2621814"/>
          </a:xfrm>
        </p:spPr>
      </p:pic>
      <p:sp>
        <p:nvSpPr>
          <p:cNvPr id="7" name="TextBox 6">
            <a:extLst>
              <a:ext uri="{FF2B5EF4-FFF2-40B4-BE49-F238E27FC236}">
                <a16:creationId xmlns:a16="http://schemas.microsoft.com/office/drawing/2014/main" id="{401C8554-A890-4D30-B256-C4A945F51721}"/>
              </a:ext>
            </a:extLst>
          </p:cNvPr>
          <p:cNvSpPr txBox="1"/>
          <p:nvPr/>
        </p:nvSpPr>
        <p:spPr>
          <a:xfrm>
            <a:off x="541176" y="2318959"/>
            <a:ext cx="2136710" cy="23453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AES</a:t>
            </a:r>
          </a:p>
          <a:p>
            <a:pPr marL="285750" indent="-285750">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RSA</a:t>
            </a:r>
          </a:p>
          <a:p>
            <a:pPr marL="285750" indent="-285750">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Diffie Hellman</a:t>
            </a:r>
          </a:p>
          <a:p>
            <a:pPr marL="285750" indent="-285750">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DSA</a:t>
            </a:r>
          </a:p>
          <a:p>
            <a:pPr marL="285750" indent="-285750">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ECC</a:t>
            </a:r>
          </a:p>
        </p:txBody>
      </p:sp>
      <p:pic>
        <p:nvPicPr>
          <p:cNvPr id="3" name="Picture 2">
            <a:extLst>
              <a:ext uri="{FF2B5EF4-FFF2-40B4-BE49-F238E27FC236}">
                <a16:creationId xmlns:a16="http://schemas.microsoft.com/office/drawing/2014/main" id="{65B89BBB-191C-4EBB-B15A-87210404A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141" y="889179"/>
            <a:ext cx="7945925" cy="2477202"/>
          </a:xfrm>
          <a:prstGeom prst="rect">
            <a:avLst/>
          </a:prstGeom>
        </p:spPr>
      </p:pic>
    </p:spTree>
    <p:extLst>
      <p:ext uri="{BB962C8B-B14F-4D97-AF65-F5344CB8AC3E}">
        <p14:creationId xmlns:p14="http://schemas.microsoft.com/office/powerpoint/2010/main" val="9281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92C0-ADB8-46D9-A222-4E1A583B6995}"/>
              </a:ext>
            </a:extLst>
          </p:cNvPr>
          <p:cNvSpPr>
            <a:spLocks noGrp="1"/>
          </p:cNvSpPr>
          <p:nvPr>
            <p:ph type="title"/>
          </p:nvPr>
        </p:nvSpPr>
        <p:spPr>
          <a:xfrm>
            <a:off x="1919536" y="44624"/>
            <a:ext cx="7055380" cy="504056"/>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3600" dirty="0"/>
              <a:t>AES</a:t>
            </a:r>
          </a:p>
        </p:txBody>
      </p:sp>
      <p:sp>
        <p:nvSpPr>
          <p:cNvPr id="3" name="Content Placeholder 2">
            <a:extLst>
              <a:ext uri="{FF2B5EF4-FFF2-40B4-BE49-F238E27FC236}">
                <a16:creationId xmlns:a16="http://schemas.microsoft.com/office/drawing/2014/main" id="{45E5A5F4-D2FE-4228-A2AE-0A0384E01A30}"/>
              </a:ext>
            </a:extLst>
          </p:cNvPr>
          <p:cNvSpPr>
            <a:spLocks noGrp="1"/>
          </p:cNvSpPr>
          <p:nvPr>
            <p:ph idx="1"/>
          </p:nvPr>
        </p:nvSpPr>
        <p:spPr>
          <a:xfrm>
            <a:off x="1631504" y="640770"/>
            <a:ext cx="8928992" cy="5411695"/>
          </a:xfrm>
        </p:spPr>
        <p:txBody>
          <a:bodyPr/>
          <a:lstStyle/>
          <a:p>
            <a:r>
              <a:rPr lang="en-IN" dirty="0"/>
              <a:t>Design</a:t>
            </a:r>
          </a:p>
          <a:p>
            <a:r>
              <a:rPr lang="en-IN" dirty="0"/>
              <a:t>AES is 128bit Symmetric Block Cipher with key size of 128, 192, 256 bits.</a:t>
            </a:r>
          </a:p>
          <a:p>
            <a:r>
              <a:rPr lang="en-IN" dirty="0"/>
              <a:t>AES uses some amount of </a:t>
            </a:r>
            <a:r>
              <a:rPr lang="en-IN" b="1" dirty="0"/>
              <a:t>substitution</a:t>
            </a:r>
            <a:r>
              <a:rPr lang="en-IN" dirty="0"/>
              <a:t> and </a:t>
            </a:r>
            <a:r>
              <a:rPr lang="en-IN" b="1" dirty="0"/>
              <a:t>permutation</a:t>
            </a:r>
            <a:r>
              <a:rPr lang="en-IN" dirty="0"/>
              <a:t>.</a:t>
            </a:r>
          </a:p>
          <a:p>
            <a:r>
              <a:rPr lang="en-IN" dirty="0"/>
              <a:t>AES don’t work one bit input and one bite output at one time like Other cipher arrange long line of 0,1 bite</a:t>
            </a:r>
          </a:p>
          <a:p>
            <a:r>
              <a:rPr lang="en-IN" dirty="0"/>
              <a:t>In AES arrange everything in 4 * 4 Grid for 128 bite </a:t>
            </a:r>
          </a:p>
          <a:p>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D7174B6F-8A11-4DCE-B65E-C3955C15A408}"/>
              </a:ext>
            </a:extLst>
          </p:cNvPr>
          <p:cNvGraphicFramePr>
            <a:graphicFrameLocks/>
          </p:cNvGraphicFramePr>
          <p:nvPr>
            <p:extLst>
              <p:ext uri="{D42A27DB-BD31-4B8C-83A1-F6EECF244321}">
                <p14:modId xmlns:p14="http://schemas.microsoft.com/office/powerpoint/2010/main" val="1211277697"/>
              </p:ext>
            </p:extLst>
          </p:nvPr>
        </p:nvGraphicFramePr>
        <p:xfrm>
          <a:off x="3265714" y="4357396"/>
          <a:ext cx="4876124" cy="2353122"/>
        </p:xfrm>
        <a:graphic>
          <a:graphicData uri="http://schemas.openxmlformats.org/drawingml/2006/table">
            <a:tbl>
              <a:tblPr firstRow="1" bandRow="1">
                <a:tableStyleId>{5C22544A-7EE6-4342-B048-85BDC9FD1C3A}</a:tableStyleId>
              </a:tblPr>
              <a:tblGrid>
                <a:gridCol w="1219031">
                  <a:extLst>
                    <a:ext uri="{9D8B030D-6E8A-4147-A177-3AD203B41FA5}">
                      <a16:colId xmlns:a16="http://schemas.microsoft.com/office/drawing/2014/main" val="31875322"/>
                    </a:ext>
                  </a:extLst>
                </a:gridCol>
                <a:gridCol w="1219031">
                  <a:extLst>
                    <a:ext uri="{9D8B030D-6E8A-4147-A177-3AD203B41FA5}">
                      <a16:colId xmlns:a16="http://schemas.microsoft.com/office/drawing/2014/main" val="2959579945"/>
                    </a:ext>
                  </a:extLst>
                </a:gridCol>
                <a:gridCol w="1219031">
                  <a:extLst>
                    <a:ext uri="{9D8B030D-6E8A-4147-A177-3AD203B41FA5}">
                      <a16:colId xmlns:a16="http://schemas.microsoft.com/office/drawing/2014/main" val="291131190"/>
                    </a:ext>
                  </a:extLst>
                </a:gridCol>
                <a:gridCol w="1219031">
                  <a:extLst>
                    <a:ext uri="{9D8B030D-6E8A-4147-A177-3AD203B41FA5}">
                      <a16:colId xmlns:a16="http://schemas.microsoft.com/office/drawing/2014/main" val="3939538760"/>
                    </a:ext>
                  </a:extLst>
                </a:gridCol>
              </a:tblGrid>
              <a:tr h="400716">
                <a:tc>
                  <a:txBody>
                    <a:bodyPr/>
                    <a:lstStyle/>
                    <a:p>
                      <a:r>
                        <a:rPr lang="en-IN" dirty="0" err="1"/>
                        <a:t>bo</a:t>
                      </a:r>
                      <a:endParaRPr lang="en-IN" dirty="0"/>
                    </a:p>
                  </a:txBody>
                  <a:tcPr/>
                </a:tc>
                <a:tc>
                  <a:txBody>
                    <a:bodyPr/>
                    <a:lstStyle/>
                    <a:p>
                      <a:r>
                        <a:rPr lang="en-IN" dirty="0"/>
                        <a:t>b4</a:t>
                      </a:r>
                    </a:p>
                  </a:txBody>
                  <a:tcPr/>
                </a:tc>
                <a:tc>
                  <a:txBody>
                    <a:bodyPr/>
                    <a:lstStyle/>
                    <a:p>
                      <a:r>
                        <a:rPr lang="en-IN" dirty="0"/>
                        <a:t>b8</a:t>
                      </a:r>
                    </a:p>
                  </a:txBody>
                  <a:tcPr/>
                </a:tc>
                <a:tc>
                  <a:txBody>
                    <a:bodyPr/>
                    <a:lstStyle/>
                    <a:p>
                      <a:r>
                        <a:rPr lang="en-IN" dirty="0"/>
                        <a:t>b12</a:t>
                      </a:r>
                    </a:p>
                  </a:txBody>
                  <a:tcPr/>
                </a:tc>
                <a:extLst>
                  <a:ext uri="{0D108BD9-81ED-4DB2-BD59-A6C34878D82A}">
                    <a16:rowId xmlns:a16="http://schemas.microsoft.com/office/drawing/2014/main" val="2995152535"/>
                  </a:ext>
                </a:extLst>
              </a:tr>
              <a:tr h="650802">
                <a:tc>
                  <a:txBody>
                    <a:bodyPr/>
                    <a:lstStyle/>
                    <a:p>
                      <a:r>
                        <a:rPr lang="en-IN" dirty="0"/>
                        <a:t>b1</a:t>
                      </a:r>
                    </a:p>
                  </a:txBody>
                  <a:tcPr/>
                </a:tc>
                <a:tc>
                  <a:txBody>
                    <a:bodyPr/>
                    <a:lstStyle/>
                    <a:p>
                      <a:r>
                        <a:rPr lang="en-IN" dirty="0"/>
                        <a:t>b5</a:t>
                      </a:r>
                    </a:p>
                  </a:txBody>
                  <a:tcPr/>
                </a:tc>
                <a:tc>
                  <a:txBody>
                    <a:bodyPr/>
                    <a:lstStyle/>
                    <a:p>
                      <a:r>
                        <a:rPr lang="en-IN" dirty="0"/>
                        <a:t>b9</a:t>
                      </a:r>
                    </a:p>
                  </a:txBody>
                  <a:tcPr/>
                </a:tc>
                <a:tc>
                  <a:txBody>
                    <a:bodyPr/>
                    <a:lstStyle/>
                    <a:p>
                      <a:r>
                        <a:rPr lang="en-IN" dirty="0"/>
                        <a:t>b13</a:t>
                      </a:r>
                    </a:p>
                  </a:txBody>
                  <a:tcPr/>
                </a:tc>
                <a:extLst>
                  <a:ext uri="{0D108BD9-81ED-4DB2-BD59-A6C34878D82A}">
                    <a16:rowId xmlns:a16="http://schemas.microsoft.com/office/drawing/2014/main" val="4146692703"/>
                  </a:ext>
                </a:extLst>
              </a:tr>
              <a:tr h="650802">
                <a:tc>
                  <a:txBody>
                    <a:bodyPr/>
                    <a:lstStyle/>
                    <a:p>
                      <a:r>
                        <a:rPr lang="en-IN" dirty="0"/>
                        <a:t>b2</a:t>
                      </a:r>
                    </a:p>
                  </a:txBody>
                  <a:tcPr/>
                </a:tc>
                <a:tc>
                  <a:txBody>
                    <a:bodyPr/>
                    <a:lstStyle/>
                    <a:p>
                      <a:r>
                        <a:rPr lang="en-IN" dirty="0"/>
                        <a:t>b6</a:t>
                      </a:r>
                    </a:p>
                  </a:txBody>
                  <a:tcPr/>
                </a:tc>
                <a:tc>
                  <a:txBody>
                    <a:bodyPr/>
                    <a:lstStyle/>
                    <a:p>
                      <a:r>
                        <a:rPr lang="en-IN" dirty="0"/>
                        <a:t>b10</a:t>
                      </a:r>
                    </a:p>
                  </a:txBody>
                  <a:tcPr/>
                </a:tc>
                <a:tc>
                  <a:txBody>
                    <a:bodyPr/>
                    <a:lstStyle/>
                    <a:p>
                      <a:r>
                        <a:rPr lang="en-IN" dirty="0"/>
                        <a:t>b14</a:t>
                      </a:r>
                    </a:p>
                  </a:txBody>
                  <a:tcPr/>
                </a:tc>
                <a:extLst>
                  <a:ext uri="{0D108BD9-81ED-4DB2-BD59-A6C34878D82A}">
                    <a16:rowId xmlns:a16="http://schemas.microsoft.com/office/drawing/2014/main" val="2587151920"/>
                  </a:ext>
                </a:extLst>
              </a:tr>
              <a:tr h="650802">
                <a:tc>
                  <a:txBody>
                    <a:bodyPr/>
                    <a:lstStyle/>
                    <a:p>
                      <a:r>
                        <a:rPr lang="en-IN" dirty="0"/>
                        <a:t>b3</a:t>
                      </a:r>
                    </a:p>
                  </a:txBody>
                  <a:tcPr/>
                </a:tc>
                <a:tc>
                  <a:txBody>
                    <a:bodyPr/>
                    <a:lstStyle/>
                    <a:p>
                      <a:r>
                        <a:rPr lang="en-IN" dirty="0"/>
                        <a:t>b7</a:t>
                      </a:r>
                    </a:p>
                  </a:txBody>
                  <a:tcPr/>
                </a:tc>
                <a:tc>
                  <a:txBody>
                    <a:bodyPr/>
                    <a:lstStyle/>
                    <a:p>
                      <a:r>
                        <a:rPr lang="en-IN" dirty="0"/>
                        <a:t>b11</a:t>
                      </a:r>
                    </a:p>
                  </a:txBody>
                  <a:tcPr/>
                </a:tc>
                <a:tc>
                  <a:txBody>
                    <a:bodyPr/>
                    <a:lstStyle/>
                    <a:p>
                      <a:r>
                        <a:rPr lang="en-IN" dirty="0"/>
                        <a:t>b15</a:t>
                      </a:r>
                    </a:p>
                  </a:txBody>
                  <a:tcPr/>
                </a:tc>
                <a:extLst>
                  <a:ext uri="{0D108BD9-81ED-4DB2-BD59-A6C34878D82A}">
                    <a16:rowId xmlns:a16="http://schemas.microsoft.com/office/drawing/2014/main" val="1636686703"/>
                  </a:ext>
                </a:extLst>
              </a:tr>
            </a:tbl>
          </a:graphicData>
        </a:graphic>
      </p:graphicFrame>
    </p:spTree>
    <p:extLst>
      <p:ext uri="{BB962C8B-B14F-4D97-AF65-F5344CB8AC3E}">
        <p14:creationId xmlns:p14="http://schemas.microsoft.com/office/powerpoint/2010/main" val="3600240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F98775-E17A-48DA-8271-E3D539832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127" y="79259"/>
            <a:ext cx="5998807" cy="6568853"/>
          </a:xfrm>
        </p:spPr>
      </p:pic>
    </p:spTree>
    <p:extLst>
      <p:ext uri="{BB962C8B-B14F-4D97-AF65-F5344CB8AC3E}">
        <p14:creationId xmlns:p14="http://schemas.microsoft.com/office/powerpoint/2010/main" val="808240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49C6-2CEE-4909-928E-AB0E60C86FB9}"/>
              </a:ext>
            </a:extLst>
          </p:cNvPr>
          <p:cNvSpPr>
            <a:spLocks noGrp="1"/>
          </p:cNvSpPr>
          <p:nvPr>
            <p:ph type="title"/>
          </p:nvPr>
        </p:nvSpPr>
        <p:spPr>
          <a:xfrm>
            <a:off x="1991544" y="116632"/>
            <a:ext cx="7055380" cy="528010"/>
          </a:xfrm>
        </p:spPr>
        <p:txBody>
          <a:bodyPr>
            <a:normAutofit fontScale="90000"/>
          </a:bodyPr>
          <a:lstStyle/>
          <a:p>
            <a:r>
              <a:rPr lang="en-IN" sz="3200" b="1" dirty="0"/>
              <a:t>4 * 4 Grid</a:t>
            </a:r>
          </a:p>
        </p:txBody>
      </p:sp>
      <p:pic>
        <p:nvPicPr>
          <p:cNvPr id="6" name="Picture 5">
            <a:extLst>
              <a:ext uri="{FF2B5EF4-FFF2-40B4-BE49-F238E27FC236}">
                <a16:creationId xmlns:a16="http://schemas.microsoft.com/office/drawing/2014/main" id="{B56AC1E5-6C3D-423F-9A01-7809625D4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281" y="760178"/>
            <a:ext cx="10009939" cy="4576932"/>
          </a:xfrm>
          <a:prstGeom prst="rect">
            <a:avLst/>
          </a:prstGeom>
        </p:spPr>
      </p:pic>
      <p:sp>
        <p:nvSpPr>
          <p:cNvPr id="7" name="TextBox 6">
            <a:extLst>
              <a:ext uri="{FF2B5EF4-FFF2-40B4-BE49-F238E27FC236}">
                <a16:creationId xmlns:a16="http://schemas.microsoft.com/office/drawing/2014/main" id="{994C68B2-D5AB-4A81-B8AF-F7775A24227B}"/>
              </a:ext>
            </a:extLst>
          </p:cNvPr>
          <p:cNvSpPr txBox="1"/>
          <p:nvPr/>
        </p:nvSpPr>
        <p:spPr>
          <a:xfrm>
            <a:off x="1553208" y="5517232"/>
            <a:ext cx="8856984" cy="400110"/>
          </a:xfrm>
          <a:prstGeom prst="rect">
            <a:avLst/>
          </a:prstGeom>
          <a:noFill/>
        </p:spPr>
        <p:txBody>
          <a:bodyPr wrap="square" rtlCol="0">
            <a:spAutoFit/>
          </a:bodyPr>
          <a:lstStyle/>
          <a:p>
            <a:pPr marL="285750" indent="-285750">
              <a:buFont typeface="Arial" panose="020B0604020202020204" pitchFamily="34" charset="0"/>
              <a:buChar char="•"/>
            </a:pPr>
            <a:r>
              <a:rPr lang="en-IN" sz="2000" dirty="0"/>
              <a:t>Remember everything happens in AES its happening in 4 * 4 Grid only </a:t>
            </a:r>
          </a:p>
        </p:txBody>
      </p:sp>
    </p:spTree>
    <p:extLst>
      <p:ext uri="{BB962C8B-B14F-4D97-AF65-F5344CB8AC3E}">
        <p14:creationId xmlns:p14="http://schemas.microsoft.com/office/powerpoint/2010/main" val="18699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9DDAA3-9807-4C7B-99FC-CF1B6D00D924}"/>
              </a:ext>
            </a:extLst>
          </p:cNvPr>
          <p:cNvPicPr>
            <a:picLocks noGrp="1" noChangeAspect="1"/>
          </p:cNvPicPr>
          <p:nvPr>
            <p:ph idx="1"/>
          </p:nvPr>
        </p:nvPicPr>
        <p:blipFill>
          <a:blip r:embed="rId2"/>
          <a:stretch>
            <a:fillRect/>
          </a:stretch>
        </p:blipFill>
        <p:spPr>
          <a:xfrm>
            <a:off x="2352140" y="15822"/>
            <a:ext cx="7183746" cy="3405754"/>
          </a:xfrm>
        </p:spPr>
      </p:pic>
      <p:pic>
        <p:nvPicPr>
          <p:cNvPr id="7" name="Picture 6">
            <a:extLst>
              <a:ext uri="{FF2B5EF4-FFF2-40B4-BE49-F238E27FC236}">
                <a16:creationId xmlns:a16="http://schemas.microsoft.com/office/drawing/2014/main" id="{03B26942-5051-4319-BB6D-6A6F9EE406E3}"/>
              </a:ext>
            </a:extLst>
          </p:cNvPr>
          <p:cNvPicPr>
            <a:picLocks noChangeAspect="1"/>
          </p:cNvPicPr>
          <p:nvPr/>
        </p:nvPicPr>
        <p:blipFill>
          <a:blip r:embed="rId3"/>
          <a:stretch>
            <a:fillRect/>
          </a:stretch>
        </p:blipFill>
        <p:spPr>
          <a:xfrm>
            <a:off x="1559038" y="4048834"/>
            <a:ext cx="9609154" cy="2538579"/>
          </a:xfrm>
          <a:prstGeom prst="rect">
            <a:avLst/>
          </a:prstGeom>
        </p:spPr>
      </p:pic>
      <p:sp>
        <p:nvSpPr>
          <p:cNvPr id="8" name="TextBox 7">
            <a:extLst>
              <a:ext uri="{FF2B5EF4-FFF2-40B4-BE49-F238E27FC236}">
                <a16:creationId xmlns:a16="http://schemas.microsoft.com/office/drawing/2014/main" id="{8BE021F3-6855-4A91-B8F1-852C891FF745}"/>
              </a:ext>
            </a:extLst>
          </p:cNvPr>
          <p:cNvSpPr txBox="1"/>
          <p:nvPr/>
        </p:nvSpPr>
        <p:spPr>
          <a:xfrm>
            <a:off x="1447071" y="3504372"/>
            <a:ext cx="2808312" cy="461665"/>
          </a:xfrm>
          <a:prstGeom prst="rect">
            <a:avLst/>
          </a:prstGeom>
          <a:noFill/>
        </p:spPr>
        <p:txBody>
          <a:bodyPr wrap="square" rtlCol="0">
            <a:spAutoFit/>
          </a:bodyPr>
          <a:lstStyle/>
          <a:p>
            <a:r>
              <a:rPr lang="en-IN" sz="2400" b="1" dirty="0"/>
              <a:t>Shift Rows</a:t>
            </a:r>
          </a:p>
        </p:txBody>
      </p:sp>
    </p:spTree>
    <p:extLst>
      <p:ext uri="{BB962C8B-B14F-4D97-AF65-F5344CB8AC3E}">
        <p14:creationId xmlns:p14="http://schemas.microsoft.com/office/powerpoint/2010/main" val="1617321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BDDB-8508-4968-A9B6-32A293BE849F}"/>
              </a:ext>
            </a:extLst>
          </p:cNvPr>
          <p:cNvSpPr>
            <a:spLocks noGrp="1"/>
          </p:cNvSpPr>
          <p:nvPr>
            <p:ph type="title"/>
          </p:nvPr>
        </p:nvSpPr>
        <p:spPr>
          <a:xfrm>
            <a:off x="970384" y="0"/>
            <a:ext cx="7608996" cy="492908"/>
          </a:xfrm>
        </p:spPr>
        <p:txBody>
          <a:bodyPr/>
          <a:lstStyle/>
          <a:p>
            <a:r>
              <a:rPr lang="en-IN" sz="2400" b="1" dirty="0"/>
              <a:t>Shift Rows</a:t>
            </a:r>
          </a:p>
        </p:txBody>
      </p:sp>
      <p:pic>
        <p:nvPicPr>
          <p:cNvPr id="5" name="Content Placeholder 4">
            <a:extLst>
              <a:ext uri="{FF2B5EF4-FFF2-40B4-BE49-F238E27FC236}">
                <a16:creationId xmlns:a16="http://schemas.microsoft.com/office/drawing/2014/main" id="{B69AE0AA-BE71-4A38-9872-AB8421981602}"/>
              </a:ext>
            </a:extLst>
          </p:cNvPr>
          <p:cNvPicPr>
            <a:picLocks noGrp="1" noChangeAspect="1"/>
          </p:cNvPicPr>
          <p:nvPr>
            <p:ph idx="1"/>
          </p:nvPr>
        </p:nvPicPr>
        <p:blipFill>
          <a:blip r:embed="rId2"/>
          <a:stretch>
            <a:fillRect/>
          </a:stretch>
        </p:blipFill>
        <p:spPr>
          <a:xfrm>
            <a:off x="1815698" y="492908"/>
            <a:ext cx="8783878" cy="3080108"/>
          </a:xfrm>
        </p:spPr>
      </p:pic>
      <p:pic>
        <p:nvPicPr>
          <p:cNvPr id="7" name="Picture 6">
            <a:extLst>
              <a:ext uri="{FF2B5EF4-FFF2-40B4-BE49-F238E27FC236}">
                <a16:creationId xmlns:a16="http://schemas.microsoft.com/office/drawing/2014/main" id="{8CCB081F-13B4-49E0-ABE5-836BC0590368}"/>
              </a:ext>
            </a:extLst>
          </p:cNvPr>
          <p:cNvPicPr>
            <a:picLocks noChangeAspect="1"/>
          </p:cNvPicPr>
          <p:nvPr/>
        </p:nvPicPr>
        <p:blipFill>
          <a:blip r:embed="rId3"/>
          <a:stretch>
            <a:fillRect/>
          </a:stretch>
        </p:blipFill>
        <p:spPr>
          <a:xfrm>
            <a:off x="1679189" y="3912569"/>
            <a:ext cx="4399164" cy="2952328"/>
          </a:xfrm>
          <a:prstGeom prst="rect">
            <a:avLst/>
          </a:prstGeom>
        </p:spPr>
      </p:pic>
      <p:sp>
        <p:nvSpPr>
          <p:cNvPr id="3" name="TextBox 2">
            <a:extLst>
              <a:ext uri="{FF2B5EF4-FFF2-40B4-BE49-F238E27FC236}">
                <a16:creationId xmlns:a16="http://schemas.microsoft.com/office/drawing/2014/main" id="{7923A43A-E820-46F9-B44C-113A284673A9}"/>
              </a:ext>
            </a:extLst>
          </p:cNvPr>
          <p:cNvSpPr txBox="1"/>
          <p:nvPr/>
        </p:nvSpPr>
        <p:spPr>
          <a:xfrm>
            <a:off x="895739" y="3450904"/>
            <a:ext cx="3853407" cy="461665"/>
          </a:xfrm>
          <a:prstGeom prst="rect">
            <a:avLst/>
          </a:prstGeom>
          <a:noFill/>
        </p:spPr>
        <p:txBody>
          <a:bodyPr wrap="square" rtlCol="0">
            <a:spAutoFit/>
          </a:bodyPr>
          <a:lstStyle/>
          <a:p>
            <a:r>
              <a:rPr lang="en-IN" sz="2400" b="1" dirty="0"/>
              <a:t>Mix Columns</a:t>
            </a:r>
          </a:p>
        </p:txBody>
      </p:sp>
      <p:pic>
        <p:nvPicPr>
          <p:cNvPr id="6" name="Picture 5">
            <a:extLst>
              <a:ext uri="{FF2B5EF4-FFF2-40B4-BE49-F238E27FC236}">
                <a16:creationId xmlns:a16="http://schemas.microsoft.com/office/drawing/2014/main" id="{4923059F-430F-4839-BDFD-84CF495B84FF}"/>
              </a:ext>
            </a:extLst>
          </p:cNvPr>
          <p:cNvPicPr>
            <a:picLocks noChangeAspect="1"/>
          </p:cNvPicPr>
          <p:nvPr/>
        </p:nvPicPr>
        <p:blipFill>
          <a:blip r:embed="rId4"/>
          <a:stretch>
            <a:fillRect/>
          </a:stretch>
        </p:blipFill>
        <p:spPr>
          <a:xfrm>
            <a:off x="6201089" y="3912570"/>
            <a:ext cx="4262653" cy="2828799"/>
          </a:xfrm>
          <a:prstGeom prst="rect">
            <a:avLst/>
          </a:prstGeom>
        </p:spPr>
      </p:pic>
    </p:spTree>
    <p:extLst>
      <p:ext uri="{BB962C8B-B14F-4D97-AF65-F5344CB8AC3E}">
        <p14:creationId xmlns:p14="http://schemas.microsoft.com/office/powerpoint/2010/main" val="661393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D51E-6FEA-45F7-9A1C-3CA43D5F6DD0}"/>
              </a:ext>
            </a:extLst>
          </p:cNvPr>
          <p:cNvSpPr>
            <a:spLocks noGrp="1"/>
          </p:cNvSpPr>
          <p:nvPr>
            <p:ph type="title"/>
          </p:nvPr>
        </p:nvSpPr>
        <p:spPr>
          <a:xfrm>
            <a:off x="2568310" y="121298"/>
            <a:ext cx="7055380" cy="503853"/>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b="1" dirty="0"/>
              <a:t>Asymmetric</a:t>
            </a:r>
            <a:r>
              <a:rPr lang="en-IN" sz="2800" b="1" dirty="0"/>
              <a:t> Encryption</a:t>
            </a:r>
          </a:p>
        </p:txBody>
      </p:sp>
      <p:sp>
        <p:nvSpPr>
          <p:cNvPr id="3" name="Content Placeholder 2">
            <a:extLst>
              <a:ext uri="{FF2B5EF4-FFF2-40B4-BE49-F238E27FC236}">
                <a16:creationId xmlns:a16="http://schemas.microsoft.com/office/drawing/2014/main" id="{44B660E7-5053-4BE0-918B-9BB4771D0F47}"/>
              </a:ext>
            </a:extLst>
          </p:cNvPr>
          <p:cNvSpPr>
            <a:spLocks noGrp="1"/>
          </p:cNvSpPr>
          <p:nvPr>
            <p:ph idx="1"/>
          </p:nvPr>
        </p:nvSpPr>
        <p:spPr>
          <a:xfrm>
            <a:off x="1259633" y="3650577"/>
            <a:ext cx="10170367" cy="3086125"/>
          </a:xfrm>
        </p:spPr>
        <p:txBody>
          <a:bodyPr>
            <a:normAutofit fontScale="85000" lnSpcReduction="10000"/>
          </a:bodyPr>
          <a:lstStyle/>
          <a:p>
            <a:pPr algn="just"/>
            <a:endParaRPr lang="en-US" b="0" i="0" dirty="0">
              <a:solidFill>
                <a:srgbClr val="21242C"/>
              </a:solidFill>
              <a:effectLst/>
              <a:latin typeface="Lato"/>
            </a:endParaRPr>
          </a:p>
          <a:p>
            <a:pPr algn="just"/>
            <a:r>
              <a:rPr lang="en-US" b="1" i="0" dirty="0">
                <a:effectLst/>
                <a:latin typeface="ff-more-web-pro"/>
              </a:rPr>
              <a:t>Asymmetric Encryption</a:t>
            </a:r>
            <a:r>
              <a:rPr lang="en-US" b="0" i="0" dirty="0">
                <a:effectLst/>
                <a:latin typeface="ff-more-web-pro"/>
              </a:rPr>
              <a:t> uses two distinct, yet related keys.</a:t>
            </a:r>
          </a:p>
          <a:p>
            <a:pPr algn="just"/>
            <a:r>
              <a:rPr lang="en-US" b="0" i="0" dirty="0">
                <a:effectLst/>
                <a:latin typeface="ff-more-web-pro"/>
              </a:rPr>
              <a:t>One key, the Public Key, is used for encryption and the other, the Private Key, is for decryption.</a:t>
            </a:r>
          </a:p>
          <a:p>
            <a:pPr algn="just"/>
            <a:r>
              <a:rPr lang="en-US" b="0" i="0" dirty="0">
                <a:effectLst/>
                <a:latin typeface="ff-more-web-pro"/>
              </a:rPr>
              <a:t>Private Key is intended to be private so that only the authenticated recipient can decrypt the message.</a:t>
            </a:r>
            <a:endParaRPr lang="en-US" dirty="0">
              <a:solidFill>
                <a:srgbClr val="21242C"/>
              </a:solidFill>
              <a:latin typeface="Lato"/>
            </a:endParaRPr>
          </a:p>
          <a:p>
            <a:pPr algn="just"/>
            <a:r>
              <a:rPr lang="en-US" b="0" i="0" dirty="0">
                <a:effectLst/>
                <a:latin typeface="Lato"/>
              </a:rPr>
              <a:t>Each person (or their computer) must generate a pair of keys that identifies them: a </a:t>
            </a:r>
            <a:r>
              <a:rPr lang="en-US" b="1" i="0" dirty="0">
                <a:effectLst/>
                <a:latin typeface="Lato"/>
              </a:rPr>
              <a:t>private key</a:t>
            </a:r>
            <a:r>
              <a:rPr lang="en-US" b="0" i="0" dirty="0">
                <a:effectLst/>
                <a:latin typeface="Lato"/>
              </a:rPr>
              <a:t> and a </a:t>
            </a:r>
            <a:r>
              <a:rPr lang="en-US" b="1" i="0" dirty="0">
                <a:effectLst/>
                <a:latin typeface="Lato"/>
              </a:rPr>
              <a:t>public key</a:t>
            </a:r>
            <a:r>
              <a:rPr lang="en-US" b="0" i="0" dirty="0">
                <a:effectLst/>
                <a:latin typeface="Lato"/>
              </a:rPr>
              <a:t>.</a:t>
            </a:r>
            <a:endParaRPr lang="en-IN" dirty="0"/>
          </a:p>
        </p:txBody>
      </p:sp>
      <p:pic>
        <p:nvPicPr>
          <p:cNvPr id="6" name="Picture 5">
            <a:extLst>
              <a:ext uri="{FF2B5EF4-FFF2-40B4-BE49-F238E27FC236}">
                <a16:creationId xmlns:a16="http://schemas.microsoft.com/office/drawing/2014/main" id="{370930AC-5D82-3773-EEED-27673B809DC3}"/>
              </a:ext>
            </a:extLst>
          </p:cNvPr>
          <p:cNvPicPr>
            <a:picLocks noChangeAspect="1"/>
          </p:cNvPicPr>
          <p:nvPr/>
        </p:nvPicPr>
        <p:blipFill>
          <a:blip r:embed="rId2"/>
          <a:stretch>
            <a:fillRect/>
          </a:stretch>
        </p:blipFill>
        <p:spPr>
          <a:xfrm>
            <a:off x="2135560" y="815559"/>
            <a:ext cx="8280920" cy="3086125"/>
          </a:xfrm>
          <a:prstGeom prst="rect">
            <a:avLst/>
          </a:prstGeom>
        </p:spPr>
      </p:pic>
    </p:spTree>
    <p:extLst>
      <p:ext uri="{BB962C8B-B14F-4D97-AF65-F5344CB8AC3E}">
        <p14:creationId xmlns:p14="http://schemas.microsoft.com/office/powerpoint/2010/main" val="228245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4124-4762-4EA2-8DC5-86389A3EB2A5}"/>
              </a:ext>
            </a:extLst>
          </p:cNvPr>
          <p:cNvSpPr>
            <a:spLocks noGrp="1"/>
          </p:cNvSpPr>
          <p:nvPr>
            <p:ph type="title"/>
          </p:nvPr>
        </p:nvSpPr>
        <p:spPr>
          <a:xfrm>
            <a:off x="2008710" y="452718"/>
            <a:ext cx="7055380" cy="888050"/>
          </a:xfrm>
        </p:spPr>
        <p:txBody>
          <a:bodyPr/>
          <a:lstStyle/>
          <a:p>
            <a:r>
              <a:rPr lang="en-AU" altLang="en-US" dirty="0"/>
              <a:t>Security Trends</a:t>
            </a:r>
            <a:endParaRPr lang="en-US" dirty="0"/>
          </a:p>
        </p:txBody>
      </p:sp>
      <p:sp>
        <p:nvSpPr>
          <p:cNvPr id="3" name="Content Placeholder 2">
            <a:extLst>
              <a:ext uri="{FF2B5EF4-FFF2-40B4-BE49-F238E27FC236}">
                <a16:creationId xmlns:a16="http://schemas.microsoft.com/office/drawing/2014/main" id="{8143D85B-8107-4D29-9CC6-9744500A83F4}"/>
              </a:ext>
            </a:extLst>
          </p:cNvPr>
          <p:cNvSpPr>
            <a:spLocks noGrp="1"/>
          </p:cNvSpPr>
          <p:nvPr>
            <p:ph idx="1"/>
          </p:nvPr>
        </p:nvSpPr>
        <p:spPr/>
        <p:txBody>
          <a:bodyPr/>
          <a:lstStyle/>
          <a:p>
            <a:endParaRPr lang="en-US" dirty="0"/>
          </a:p>
        </p:txBody>
      </p:sp>
      <p:pic>
        <p:nvPicPr>
          <p:cNvPr id="5" name="Picture 5">
            <a:extLst>
              <a:ext uri="{FF2B5EF4-FFF2-40B4-BE49-F238E27FC236}">
                <a16:creationId xmlns:a16="http://schemas.microsoft.com/office/drawing/2014/main" id="{BA773669-B38F-44E7-98AF-A1CEEFFEA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261990"/>
            <a:ext cx="7920880" cy="5475295"/>
          </a:xfrm>
          <a:prstGeom prst="rect">
            <a:avLst/>
          </a:pr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143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3FDF-D969-4A17-B304-A8DCB75ECDE8}"/>
              </a:ext>
            </a:extLst>
          </p:cNvPr>
          <p:cNvSpPr>
            <a:spLocks noGrp="1"/>
          </p:cNvSpPr>
          <p:nvPr>
            <p:ph type="title"/>
          </p:nvPr>
        </p:nvSpPr>
        <p:spPr>
          <a:xfrm>
            <a:off x="1664984" y="0"/>
            <a:ext cx="7055380" cy="744034"/>
          </a:xfrm>
        </p:spPr>
        <p:txBody>
          <a:bodyPr/>
          <a:lstStyle/>
          <a:p>
            <a:r>
              <a:rPr lang="en-IN" sz="3600" dirty="0"/>
              <a:t>RSA</a:t>
            </a:r>
          </a:p>
        </p:txBody>
      </p:sp>
      <p:pic>
        <p:nvPicPr>
          <p:cNvPr id="5" name="Content Placeholder 4">
            <a:extLst>
              <a:ext uri="{FF2B5EF4-FFF2-40B4-BE49-F238E27FC236}">
                <a16:creationId xmlns:a16="http://schemas.microsoft.com/office/drawing/2014/main" id="{91422ECA-D026-4579-A424-7AE5A4B04404}"/>
              </a:ext>
            </a:extLst>
          </p:cNvPr>
          <p:cNvPicPr>
            <a:picLocks noGrp="1" noChangeAspect="1"/>
          </p:cNvPicPr>
          <p:nvPr>
            <p:ph idx="1"/>
          </p:nvPr>
        </p:nvPicPr>
        <p:blipFill>
          <a:blip r:embed="rId2"/>
          <a:stretch>
            <a:fillRect/>
          </a:stretch>
        </p:blipFill>
        <p:spPr>
          <a:xfrm>
            <a:off x="1722088" y="744034"/>
            <a:ext cx="9090884" cy="5925326"/>
          </a:xfrm>
        </p:spPr>
      </p:pic>
    </p:spTree>
    <p:extLst>
      <p:ext uri="{BB962C8B-B14F-4D97-AF65-F5344CB8AC3E}">
        <p14:creationId xmlns:p14="http://schemas.microsoft.com/office/powerpoint/2010/main" val="410090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5025-D518-499F-B646-926F8703BFEC}"/>
              </a:ext>
            </a:extLst>
          </p:cNvPr>
          <p:cNvSpPr>
            <a:spLocks noGrp="1"/>
          </p:cNvSpPr>
          <p:nvPr>
            <p:ph type="title"/>
          </p:nvPr>
        </p:nvSpPr>
        <p:spPr>
          <a:xfrm>
            <a:off x="1527981" y="243406"/>
            <a:ext cx="8297153" cy="465721"/>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IN" sz="2800" dirty="0"/>
              <a:t>Modified RSA Example By </a:t>
            </a:r>
            <a:r>
              <a:rPr lang="en-IN" sz="2800" dirty="0" err="1"/>
              <a:t>Dr.</a:t>
            </a:r>
            <a:r>
              <a:rPr lang="en-IN" sz="2800" dirty="0"/>
              <a:t> Sanjeev Kumar Mandal</a:t>
            </a:r>
          </a:p>
        </p:txBody>
      </p:sp>
      <p:pic>
        <p:nvPicPr>
          <p:cNvPr id="5" name="Content Placeholder 4">
            <a:extLst>
              <a:ext uri="{FF2B5EF4-FFF2-40B4-BE49-F238E27FC236}">
                <a16:creationId xmlns:a16="http://schemas.microsoft.com/office/drawing/2014/main" id="{7D36E759-589E-4574-BEDF-412CF7418168}"/>
              </a:ext>
            </a:extLst>
          </p:cNvPr>
          <p:cNvPicPr>
            <a:picLocks noGrp="1" noChangeAspect="1"/>
          </p:cNvPicPr>
          <p:nvPr>
            <p:ph idx="1"/>
          </p:nvPr>
        </p:nvPicPr>
        <p:blipFill>
          <a:blip r:embed="rId2"/>
          <a:stretch>
            <a:fillRect/>
          </a:stretch>
        </p:blipFill>
        <p:spPr>
          <a:xfrm>
            <a:off x="1527982" y="908720"/>
            <a:ext cx="9137787" cy="5112568"/>
          </a:xfrm>
        </p:spPr>
      </p:pic>
    </p:spTree>
    <p:extLst>
      <p:ext uri="{BB962C8B-B14F-4D97-AF65-F5344CB8AC3E}">
        <p14:creationId xmlns:p14="http://schemas.microsoft.com/office/powerpoint/2010/main" val="926538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30E0-50BE-4058-953F-84FFD9602D63}"/>
              </a:ext>
            </a:extLst>
          </p:cNvPr>
          <p:cNvSpPr>
            <a:spLocks noGrp="1"/>
          </p:cNvSpPr>
          <p:nvPr>
            <p:ph type="title"/>
          </p:nvPr>
        </p:nvSpPr>
        <p:spPr>
          <a:xfrm>
            <a:off x="2568310" y="116632"/>
            <a:ext cx="7055380" cy="461866"/>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IN" sz="3200" dirty="0"/>
              <a:t>Diffie Hellman</a:t>
            </a:r>
          </a:p>
        </p:txBody>
      </p:sp>
      <p:pic>
        <p:nvPicPr>
          <p:cNvPr id="5" name="Content Placeholder 4">
            <a:extLst>
              <a:ext uri="{FF2B5EF4-FFF2-40B4-BE49-F238E27FC236}">
                <a16:creationId xmlns:a16="http://schemas.microsoft.com/office/drawing/2014/main" id="{BCABBB5A-45B9-47C9-9C50-7E6C80C69C56}"/>
              </a:ext>
            </a:extLst>
          </p:cNvPr>
          <p:cNvPicPr>
            <a:picLocks noGrp="1" noChangeAspect="1"/>
          </p:cNvPicPr>
          <p:nvPr>
            <p:ph idx="1"/>
          </p:nvPr>
        </p:nvPicPr>
        <p:blipFill>
          <a:blip r:embed="rId2"/>
          <a:stretch>
            <a:fillRect/>
          </a:stretch>
        </p:blipFill>
        <p:spPr>
          <a:xfrm>
            <a:off x="2568310" y="707504"/>
            <a:ext cx="7055380" cy="5940630"/>
          </a:xfrm>
        </p:spPr>
      </p:pic>
    </p:spTree>
    <p:extLst>
      <p:ext uri="{BB962C8B-B14F-4D97-AF65-F5344CB8AC3E}">
        <p14:creationId xmlns:p14="http://schemas.microsoft.com/office/powerpoint/2010/main" val="107075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1CC-6694-4CF2-8A8D-1432463E87E3}"/>
              </a:ext>
            </a:extLst>
          </p:cNvPr>
          <p:cNvSpPr>
            <a:spLocks noGrp="1"/>
          </p:cNvSpPr>
          <p:nvPr>
            <p:ph type="title"/>
          </p:nvPr>
        </p:nvSpPr>
        <p:spPr>
          <a:xfrm>
            <a:off x="2569012" y="63312"/>
            <a:ext cx="7055380" cy="600018"/>
          </a:xfrm>
        </p:spPr>
        <p:style>
          <a:lnRef idx="2">
            <a:schemeClr val="accent2"/>
          </a:lnRef>
          <a:fillRef idx="1">
            <a:schemeClr val="lt1"/>
          </a:fillRef>
          <a:effectRef idx="0">
            <a:schemeClr val="accent2"/>
          </a:effectRef>
          <a:fontRef idx="minor">
            <a:schemeClr val="dk1"/>
          </a:fontRef>
        </p:style>
        <p:txBody>
          <a:bodyPr/>
          <a:lstStyle/>
          <a:p>
            <a:pPr algn="ctr"/>
            <a:r>
              <a:rPr lang="en-IN" sz="3200" dirty="0"/>
              <a:t>Diffie Hellman Example</a:t>
            </a:r>
          </a:p>
        </p:txBody>
      </p:sp>
      <p:pic>
        <p:nvPicPr>
          <p:cNvPr id="5" name="Content Placeholder 4">
            <a:extLst>
              <a:ext uri="{FF2B5EF4-FFF2-40B4-BE49-F238E27FC236}">
                <a16:creationId xmlns:a16="http://schemas.microsoft.com/office/drawing/2014/main" id="{58B0C637-32D7-48EB-9600-9F8DE3015373}"/>
              </a:ext>
            </a:extLst>
          </p:cNvPr>
          <p:cNvPicPr>
            <a:picLocks noGrp="1" noChangeAspect="1"/>
          </p:cNvPicPr>
          <p:nvPr>
            <p:ph idx="1"/>
          </p:nvPr>
        </p:nvPicPr>
        <p:blipFill>
          <a:blip r:embed="rId2"/>
          <a:stretch>
            <a:fillRect/>
          </a:stretch>
        </p:blipFill>
        <p:spPr>
          <a:xfrm>
            <a:off x="2569012" y="743407"/>
            <a:ext cx="7200800" cy="5957975"/>
          </a:xfrm>
        </p:spPr>
      </p:pic>
    </p:spTree>
    <p:extLst>
      <p:ext uri="{BB962C8B-B14F-4D97-AF65-F5344CB8AC3E}">
        <p14:creationId xmlns:p14="http://schemas.microsoft.com/office/powerpoint/2010/main" val="4125830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49812B-083A-440E-9A7C-12A34C068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089" y="2414194"/>
            <a:ext cx="8631594" cy="2610030"/>
          </a:xfrm>
          <a:prstGeom prst="rect">
            <a:avLst/>
          </a:prstGeom>
        </p:spPr>
      </p:pic>
    </p:spTree>
    <p:extLst>
      <p:ext uri="{BB962C8B-B14F-4D97-AF65-F5344CB8AC3E}">
        <p14:creationId xmlns:p14="http://schemas.microsoft.com/office/powerpoint/2010/main" val="197312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8377" y="849086"/>
            <a:ext cx="10356978" cy="5281125"/>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DA5B0-6D4A-AB52-2EAF-AA5B5FBA05B6}"/>
              </a:ext>
            </a:extLst>
          </p:cNvPr>
          <p:cNvPicPr>
            <a:picLocks noChangeAspect="1"/>
          </p:cNvPicPr>
          <p:nvPr/>
        </p:nvPicPr>
        <p:blipFill>
          <a:blip r:embed="rId2"/>
          <a:stretch>
            <a:fillRect/>
          </a:stretch>
        </p:blipFill>
        <p:spPr>
          <a:xfrm>
            <a:off x="1317551" y="1309687"/>
            <a:ext cx="9426649" cy="4298011"/>
          </a:xfrm>
          <a:prstGeom prst="rect">
            <a:avLst/>
          </a:prstGeom>
          <a:ln>
            <a:noFill/>
          </a:ln>
          <a:effectLst>
            <a:softEdge rad="112500"/>
          </a:effectLst>
        </p:spPr>
      </p:pic>
    </p:spTree>
    <p:extLst>
      <p:ext uri="{BB962C8B-B14F-4D97-AF65-F5344CB8AC3E}">
        <p14:creationId xmlns:p14="http://schemas.microsoft.com/office/powerpoint/2010/main" val="67622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3513" y="260649"/>
            <a:ext cx="5488305" cy="445891"/>
          </a:xfrm>
          <a:prstGeom prst="rect">
            <a:avLst/>
          </a:prstGeom>
        </p:spPr>
        <p:txBody>
          <a:bodyPr vert="horz" wrap="square" lIns="0" tIns="9525" rIns="0" bIns="0" rtlCol="0" anchor="t">
            <a:spAutoFit/>
          </a:bodyPr>
          <a:lstStyle/>
          <a:p>
            <a:pPr marL="9525">
              <a:spcBef>
                <a:spcPts val="75"/>
              </a:spcBef>
            </a:pPr>
            <a:r>
              <a:rPr sz="3150" spc="-11" dirty="0"/>
              <a:t>Cryptography </a:t>
            </a:r>
            <a:r>
              <a:rPr sz="3150" spc="-330" dirty="0"/>
              <a:t>is</a:t>
            </a:r>
            <a:r>
              <a:rPr sz="3150" spc="-518" dirty="0"/>
              <a:t> </a:t>
            </a:r>
            <a:r>
              <a:rPr lang="en-US" sz="3150" spc="-518" dirty="0"/>
              <a:t>  </a:t>
            </a:r>
            <a:r>
              <a:rPr sz="3150" spc="-49" dirty="0"/>
              <a:t>everywhere</a:t>
            </a:r>
            <a:endParaRPr sz="3150" dirty="0"/>
          </a:p>
        </p:txBody>
      </p:sp>
      <p:sp>
        <p:nvSpPr>
          <p:cNvPr id="3" name="object 3"/>
          <p:cNvSpPr txBox="1"/>
          <p:nvPr/>
        </p:nvSpPr>
        <p:spPr>
          <a:xfrm>
            <a:off x="1847529" y="1268761"/>
            <a:ext cx="8424935" cy="3845893"/>
          </a:xfrm>
          <a:prstGeom prst="rect">
            <a:avLst/>
          </a:prstGeom>
        </p:spPr>
        <p:txBody>
          <a:bodyPr vert="horz" wrap="square" lIns="0" tIns="104299" rIns="0" bIns="0" rtlCol="0">
            <a:spAutoFit/>
          </a:bodyPr>
          <a:lstStyle/>
          <a:p>
            <a:pPr marL="295275" indent="-285750">
              <a:lnSpc>
                <a:spcPct val="150000"/>
              </a:lnSpc>
              <a:spcBef>
                <a:spcPts val="821"/>
              </a:spcBef>
              <a:buFont typeface="Arial" panose="020B0604020202020204" pitchFamily="34" charset="0"/>
              <a:buChar char="•"/>
              <a:tabLst>
                <a:tab pos="266224" algn="l"/>
              </a:tabLst>
            </a:pPr>
            <a:r>
              <a:rPr sz="2000" spc="-26" dirty="0">
                <a:solidFill>
                  <a:srgbClr val="FFFFFF"/>
                </a:solidFill>
                <a:latin typeface="Times New Roman" panose="02020603050405020304" pitchFamily="18" charset="0"/>
                <a:cs typeface="Times New Roman" panose="02020603050405020304" pitchFamily="18" charset="0"/>
              </a:rPr>
              <a:t>Secure</a:t>
            </a:r>
            <a:r>
              <a:rPr sz="2000" spc="-143" dirty="0">
                <a:solidFill>
                  <a:srgbClr val="FFFFFF"/>
                </a:solidFill>
                <a:latin typeface="Times New Roman" panose="02020603050405020304" pitchFamily="18" charset="0"/>
                <a:cs typeface="Times New Roman" panose="02020603050405020304" pitchFamily="18" charset="0"/>
              </a:rPr>
              <a:t> </a:t>
            </a:r>
            <a:r>
              <a:rPr sz="2000" spc="-11" dirty="0">
                <a:solidFill>
                  <a:srgbClr val="FFFFFF"/>
                </a:solidFill>
                <a:latin typeface="Times New Roman" panose="02020603050405020304" pitchFamily="18" charset="0"/>
                <a:cs typeface="Times New Roman" panose="02020603050405020304" pitchFamily="18" charset="0"/>
              </a:rPr>
              <a:t>communication:</a:t>
            </a:r>
            <a:endParaRPr sz="2000" dirty="0">
              <a:latin typeface="Times New Roman" panose="02020603050405020304" pitchFamily="18" charset="0"/>
              <a:cs typeface="Times New Roman" panose="02020603050405020304" pitchFamily="18" charset="0"/>
            </a:endParaRPr>
          </a:p>
          <a:p>
            <a:pPr marL="1241584" indent="-342900">
              <a:lnSpc>
                <a:spcPct val="150000"/>
              </a:lnSpc>
              <a:spcBef>
                <a:spcPts val="746"/>
              </a:spcBef>
              <a:buFont typeface="Arial" panose="020B0604020202020204" pitchFamily="34" charset="0"/>
              <a:buChar char="•"/>
            </a:pPr>
            <a:r>
              <a:rPr sz="2000" spc="-4" dirty="0">
                <a:solidFill>
                  <a:srgbClr val="FFFFFF"/>
                </a:solidFill>
                <a:latin typeface="Times New Roman" panose="02020603050405020304" pitchFamily="18" charset="0"/>
                <a:cs typeface="Times New Roman" panose="02020603050405020304" pitchFamily="18" charset="0"/>
              </a:rPr>
              <a:t>–web </a:t>
            </a:r>
            <a:r>
              <a:rPr sz="2000" spc="-56" dirty="0">
                <a:solidFill>
                  <a:srgbClr val="FFFFFF"/>
                </a:solidFill>
                <a:latin typeface="Times New Roman" panose="02020603050405020304" pitchFamily="18" charset="0"/>
                <a:cs typeface="Times New Roman" panose="02020603050405020304" pitchFamily="18" charset="0"/>
              </a:rPr>
              <a:t>traffic:</a:t>
            </a:r>
            <a:r>
              <a:rPr sz="2000" spc="-266" dirty="0">
                <a:solidFill>
                  <a:srgbClr val="FFFFFF"/>
                </a:solidFill>
                <a:latin typeface="Times New Roman" panose="02020603050405020304" pitchFamily="18" charset="0"/>
                <a:cs typeface="Times New Roman" panose="02020603050405020304" pitchFamily="18" charset="0"/>
              </a:rPr>
              <a:t> </a:t>
            </a:r>
            <a:r>
              <a:rPr sz="2000" spc="-199" dirty="0">
                <a:solidFill>
                  <a:srgbClr val="FFFFFF"/>
                </a:solidFill>
                <a:latin typeface="Times New Roman" panose="02020603050405020304" pitchFamily="18" charset="0"/>
                <a:cs typeface="Times New Roman" panose="02020603050405020304" pitchFamily="18" charset="0"/>
              </a:rPr>
              <a:t>HTTPS</a:t>
            </a:r>
            <a:endParaRPr sz="2000" dirty="0">
              <a:latin typeface="Times New Roman" panose="02020603050405020304" pitchFamily="18" charset="0"/>
              <a:cs typeface="Times New Roman" panose="02020603050405020304" pitchFamily="18" charset="0"/>
            </a:endParaRPr>
          </a:p>
          <a:p>
            <a:pPr marL="1241584" indent="-342900">
              <a:lnSpc>
                <a:spcPct val="150000"/>
              </a:lnSpc>
              <a:spcBef>
                <a:spcPts val="758"/>
              </a:spcBef>
              <a:buFont typeface="Arial" panose="020B0604020202020204" pitchFamily="34" charset="0"/>
              <a:buChar char="•"/>
            </a:pPr>
            <a:r>
              <a:rPr sz="2000" spc="-94" dirty="0">
                <a:solidFill>
                  <a:srgbClr val="FFFFFF"/>
                </a:solidFill>
                <a:latin typeface="Times New Roman" panose="02020603050405020304" pitchFamily="18" charset="0"/>
                <a:cs typeface="Times New Roman" panose="02020603050405020304" pitchFamily="18" charset="0"/>
              </a:rPr>
              <a:t>–wireless </a:t>
            </a:r>
            <a:r>
              <a:rPr sz="2000" spc="-56" dirty="0">
                <a:solidFill>
                  <a:srgbClr val="FFFFFF"/>
                </a:solidFill>
                <a:latin typeface="Times New Roman" panose="02020603050405020304" pitchFamily="18" charset="0"/>
                <a:cs typeface="Times New Roman" panose="02020603050405020304" pitchFamily="18" charset="0"/>
              </a:rPr>
              <a:t>traffic: </a:t>
            </a:r>
            <a:r>
              <a:rPr sz="2000" spc="-124" dirty="0">
                <a:solidFill>
                  <a:srgbClr val="FFFFFF"/>
                </a:solidFill>
                <a:latin typeface="Times New Roman" panose="02020603050405020304" pitchFamily="18" charset="0"/>
                <a:cs typeface="Times New Roman" panose="02020603050405020304" pitchFamily="18" charset="0"/>
              </a:rPr>
              <a:t>802.11i </a:t>
            </a:r>
            <a:r>
              <a:rPr sz="2000" spc="-34" dirty="0">
                <a:solidFill>
                  <a:srgbClr val="FFFFFF"/>
                </a:solidFill>
                <a:latin typeface="Times New Roman" panose="02020603050405020304" pitchFamily="18" charset="0"/>
                <a:cs typeface="Times New Roman" panose="02020603050405020304" pitchFamily="18" charset="0"/>
              </a:rPr>
              <a:t>WPA2 </a:t>
            </a:r>
            <a:r>
              <a:rPr sz="2000" spc="4" dirty="0">
                <a:solidFill>
                  <a:srgbClr val="FFFFFF"/>
                </a:solidFill>
                <a:latin typeface="Times New Roman" panose="02020603050405020304" pitchFamily="18" charset="0"/>
                <a:cs typeface="Times New Roman" panose="02020603050405020304" pitchFamily="18" charset="0"/>
              </a:rPr>
              <a:t>(and </a:t>
            </a:r>
            <a:r>
              <a:rPr sz="2000" spc="-105" dirty="0">
                <a:solidFill>
                  <a:srgbClr val="FFFFFF"/>
                </a:solidFill>
                <a:latin typeface="Times New Roman" panose="02020603050405020304" pitchFamily="18" charset="0"/>
                <a:cs typeface="Times New Roman" panose="02020603050405020304" pitchFamily="18" charset="0"/>
              </a:rPr>
              <a:t>WEP), </a:t>
            </a:r>
            <a:r>
              <a:rPr sz="2000" spc="-41" dirty="0">
                <a:solidFill>
                  <a:srgbClr val="FFFFFF"/>
                </a:solidFill>
                <a:latin typeface="Times New Roman" panose="02020603050405020304" pitchFamily="18" charset="0"/>
                <a:cs typeface="Times New Roman" panose="02020603050405020304" pitchFamily="18" charset="0"/>
              </a:rPr>
              <a:t>GSM,</a:t>
            </a:r>
            <a:r>
              <a:rPr sz="2000" spc="-341" dirty="0">
                <a:solidFill>
                  <a:srgbClr val="FFFFFF"/>
                </a:solidFill>
                <a:latin typeface="Times New Roman" panose="02020603050405020304" pitchFamily="18" charset="0"/>
                <a:cs typeface="Times New Roman" panose="02020603050405020304" pitchFamily="18" charset="0"/>
              </a:rPr>
              <a:t> </a:t>
            </a:r>
            <a:r>
              <a:rPr sz="2000" spc="-34" dirty="0">
                <a:solidFill>
                  <a:srgbClr val="FFFFFF"/>
                </a:solidFill>
                <a:latin typeface="Times New Roman" panose="02020603050405020304" pitchFamily="18" charset="0"/>
                <a:cs typeface="Times New Roman" panose="02020603050405020304" pitchFamily="18" charset="0"/>
              </a:rPr>
              <a:t>Bluetooth</a:t>
            </a:r>
            <a:endParaRPr sz="2000" dirty="0">
              <a:latin typeface="Times New Roman" panose="02020603050405020304" pitchFamily="18" charset="0"/>
              <a:cs typeface="Times New Roman" panose="02020603050405020304" pitchFamily="18" charset="0"/>
            </a:endParaRPr>
          </a:p>
          <a:p>
            <a:pPr marL="295275" indent="-285750">
              <a:lnSpc>
                <a:spcPct val="150000"/>
              </a:lnSpc>
              <a:spcBef>
                <a:spcPts val="746"/>
              </a:spcBef>
              <a:buFont typeface="Arial" panose="020B0604020202020204" pitchFamily="34" charset="0"/>
              <a:buChar char="•"/>
              <a:tabLst>
                <a:tab pos="266224" algn="l"/>
              </a:tabLst>
            </a:pPr>
            <a:r>
              <a:rPr sz="2000" spc="-34" dirty="0">
                <a:solidFill>
                  <a:srgbClr val="FFFFFF"/>
                </a:solidFill>
                <a:latin typeface="Times New Roman" panose="02020603050405020304" pitchFamily="18" charset="0"/>
                <a:cs typeface="Times New Roman" panose="02020603050405020304" pitchFamily="18" charset="0"/>
              </a:rPr>
              <a:t>Encrypting </a:t>
            </a:r>
            <a:r>
              <a:rPr sz="2000" spc="-83" dirty="0">
                <a:solidFill>
                  <a:srgbClr val="FFFFFF"/>
                </a:solidFill>
                <a:latin typeface="Times New Roman" panose="02020603050405020304" pitchFamily="18" charset="0"/>
                <a:cs typeface="Times New Roman" panose="02020603050405020304" pitchFamily="18" charset="0"/>
              </a:rPr>
              <a:t>files </a:t>
            </a:r>
            <a:r>
              <a:rPr sz="2000" spc="15" dirty="0">
                <a:solidFill>
                  <a:srgbClr val="FFFFFF"/>
                </a:solidFill>
                <a:latin typeface="Times New Roman" panose="02020603050405020304" pitchFamily="18" charset="0"/>
                <a:cs typeface="Times New Roman" panose="02020603050405020304" pitchFamily="18" charset="0"/>
              </a:rPr>
              <a:t>on </a:t>
            </a:r>
            <a:r>
              <a:rPr sz="2000" spc="-127" dirty="0">
                <a:solidFill>
                  <a:srgbClr val="FFFFFF"/>
                </a:solidFill>
                <a:latin typeface="Times New Roman" panose="02020603050405020304" pitchFamily="18" charset="0"/>
                <a:cs typeface="Times New Roman" panose="02020603050405020304" pitchFamily="18" charset="0"/>
              </a:rPr>
              <a:t>disk: </a:t>
            </a:r>
            <a:r>
              <a:rPr sz="2000" spc="-176" dirty="0">
                <a:solidFill>
                  <a:srgbClr val="FFFFFF"/>
                </a:solidFill>
                <a:latin typeface="Times New Roman" panose="02020603050405020304" pitchFamily="18" charset="0"/>
                <a:cs typeface="Times New Roman" panose="02020603050405020304" pitchFamily="18" charset="0"/>
              </a:rPr>
              <a:t>EFS,</a:t>
            </a:r>
            <a:r>
              <a:rPr sz="2000" spc="-390" dirty="0">
                <a:solidFill>
                  <a:srgbClr val="FFFFFF"/>
                </a:solidFill>
                <a:latin typeface="Times New Roman" panose="02020603050405020304" pitchFamily="18" charset="0"/>
                <a:cs typeface="Times New Roman" panose="02020603050405020304" pitchFamily="18" charset="0"/>
              </a:rPr>
              <a:t> </a:t>
            </a:r>
            <a:r>
              <a:rPr sz="2000" spc="-60" dirty="0">
                <a:solidFill>
                  <a:srgbClr val="FFFFFF"/>
                </a:solidFill>
                <a:latin typeface="Times New Roman" panose="02020603050405020304" pitchFamily="18" charset="0"/>
                <a:cs typeface="Times New Roman" panose="02020603050405020304" pitchFamily="18" charset="0"/>
              </a:rPr>
              <a:t>TrueCrypt</a:t>
            </a:r>
            <a:endParaRPr sz="2000" dirty="0">
              <a:latin typeface="Times New Roman" panose="02020603050405020304" pitchFamily="18" charset="0"/>
              <a:cs typeface="Times New Roman" panose="02020603050405020304" pitchFamily="18" charset="0"/>
            </a:endParaRPr>
          </a:p>
          <a:p>
            <a:pPr marL="295275" indent="-285750">
              <a:lnSpc>
                <a:spcPct val="150000"/>
              </a:lnSpc>
              <a:spcBef>
                <a:spcPts val="746"/>
              </a:spcBef>
              <a:buFont typeface="Arial" panose="020B0604020202020204" pitchFamily="34" charset="0"/>
              <a:buChar char="•"/>
              <a:tabLst>
                <a:tab pos="266224" algn="l"/>
              </a:tabLst>
            </a:pPr>
            <a:r>
              <a:rPr sz="2000" spc="15" dirty="0">
                <a:solidFill>
                  <a:srgbClr val="FFFFFF"/>
                </a:solidFill>
                <a:latin typeface="Times New Roman" panose="02020603050405020304" pitchFamily="18" charset="0"/>
                <a:cs typeface="Times New Roman" panose="02020603050405020304" pitchFamily="18" charset="0"/>
              </a:rPr>
              <a:t>Content </a:t>
            </a:r>
            <a:r>
              <a:rPr sz="2000" dirty="0">
                <a:solidFill>
                  <a:srgbClr val="FFFFFF"/>
                </a:solidFill>
                <a:latin typeface="Times New Roman" panose="02020603050405020304" pitchFamily="18" charset="0"/>
                <a:cs typeface="Times New Roman" panose="02020603050405020304" pitchFamily="18" charset="0"/>
              </a:rPr>
              <a:t>protection</a:t>
            </a:r>
            <a:r>
              <a:rPr sz="2000" spc="-416" dirty="0">
                <a:solidFill>
                  <a:srgbClr val="FFFFFF"/>
                </a:solidFill>
                <a:latin typeface="Times New Roman" panose="02020603050405020304" pitchFamily="18" charset="0"/>
                <a:cs typeface="Times New Roman" panose="02020603050405020304" pitchFamily="18" charset="0"/>
              </a:rPr>
              <a:t> </a:t>
            </a:r>
            <a:r>
              <a:rPr sz="2000" spc="-56" dirty="0">
                <a:solidFill>
                  <a:srgbClr val="FFFFFF"/>
                </a:solidFill>
                <a:latin typeface="Times New Roman" panose="02020603050405020304" pitchFamily="18" charset="0"/>
                <a:cs typeface="Times New Roman" panose="02020603050405020304" pitchFamily="18" charset="0"/>
              </a:rPr>
              <a:t>(e.g. </a:t>
            </a:r>
            <a:r>
              <a:rPr sz="2000" spc="-53" dirty="0">
                <a:solidFill>
                  <a:srgbClr val="FFFFFF"/>
                </a:solidFill>
                <a:latin typeface="Times New Roman" panose="02020603050405020304" pitchFamily="18" charset="0"/>
                <a:cs typeface="Times New Roman" panose="02020603050405020304" pitchFamily="18" charset="0"/>
              </a:rPr>
              <a:t>DVD, </a:t>
            </a:r>
            <a:r>
              <a:rPr sz="2000" spc="-116" dirty="0">
                <a:solidFill>
                  <a:srgbClr val="FFFFFF"/>
                </a:solidFill>
                <a:latin typeface="Times New Roman" panose="02020603050405020304" pitchFamily="18" charset="0"/>
                <a:cs typeface="Times New Roman" panose="02020603050405020304" pitchFamily="18" charset="0"/>
              </a:rPr>
              <a:t>Blu-ray): </a:t>
            </a:r>
            <a:r>
              <a:rPr sz="2000" spc="-127" dirty="0">
                <a:solidFill>
                  <a:srgbClr val="FFFFFF"/>
                </a:solidFill>
                <a:latin typeface="Times New Roman" panose="02020603050405020304" pitchFamily="18" charset="0"/>
                <a:cs typeface="Times New Roman" panose="02020603050405020304" pitchFamily="18" charset="0"/>
              </a:rPr>
              <a:t>CSS, </a:t>
            </a:r>
            <a:r>
              <a:rPr sz="2000" spc="11" dirty="0">
                <a:solidFill>
                  <a:srgbClr val="FFFFFF"/>
                </a:solidFill>
                <a:latin typeface="Times New Roman" panose="02020603050405020304" pitchFamily="18" charset="0"/>
                <a:cs typeface="Times New Roman" panose="02020603050405020304" pitchFamily="18" charset="0"/>
              </a:rPr>
              <a:t>AACS</a:t>
            </a:r>
            <a:endParaRPr sz="2000" dirty="0">
              <a:latin typeface="Times New Roman" panose="02020603050405020304" pitchFamily="18" charset="0"/>
              <a:cs typeface="Times New Roman" panose="02020603050405020304" pitchFamily="18" charset="0"/>
            </a:endParaRPr>
          </a:p>
          <a:p>
            <a:pPr marL="295275" indent="-285750">
              <a:lnSpc>
                <a:spcPct val="150000"/>
              </a:lnSpc>
              <a:spcBef>
                <a:spcPts val="758"/>
              </a:spcBef>
              <a:buFont typeface="Arial" panose="020B0604020202020204" pitchFamily="34" charset="0"/>
              <a:buChar char="•"/>
              <a:tabLst>
                <a:tab pos="266224" algn="l"/>
              </a:tabLst>
            </a:pPr>
            <a:r>
              <a:rPr sz="2000" spc="-109" dirty="0">
                <a:solidFill>
                  <a:srgbClr val="FFFFFF"/>
                </a:solidFill>
                <a:latin typeface="Times New Roman" panose="02020603050405020304" pitchFamily="18" charset="0"/>
                <a:cs typeface="Times New Roman" panose="02020603050405020304" pitchFamily="18" charset="0"/>
              </a:rPr>
              <a:t>User</a:t>
            </a:r>
            <a:r>
              <a:rPr sz="2000" spc="-131" dirty="0">
                <a:solidFill>
                  <a:srgbClr val="FFFFFF"/>
                </a:solidFill>
                <a:latin typeface="Times New Roman" panose="02020603050405020304" pitchFamily="18" charset="0"/>
                <a:cs typeface="Times New Roman" panose="02020603050405020304" pitchFamily="18" charset="0"/>
              </a:rPr>
              <a:t> </a:t>
            </a:r>
            <a:r>
              <a:rPr sz="2000" spc="-4" dirty="0">
                <a:solidFill>
                  <a:srgbClr val="FFFFFF"/>
                </a:solidFill>
                <a:latin typeface="Times New Roman" panose="02020603050405020304" pitchFamily="18" charset="0"/>
                <a:cs typeface="Times New Roman" panose="02020603050405020304" pitchFamily="18" charset="0"/>
              </a:rPr>
              <a:t>authentication</a:t>
            </a:r>
            <a:endParaRPr sz="2000" dirty="0">
              <a:latin typeface="Times New Roman" panose="02020603050405020304" pitchFamily="18" charset="0"/>
              <a:cs typeface="Times New Roman" panose="02020603050405020304" pitchFamily="18" charset="0"/>
            </a:endParaRPr>
          </a:p>
          <a:p>
            <a:pPr marL="1189196" indent="-342900">
              <a:lnSpc>
                <a:spcPct val="150000"/>
              </a:lnSpc>
              <a:spcBef>
                <a:spcPts val="746"/>
              </a:spcBef>
              <a:buFont typeface="Arial" panose="020B0604020202020204" pitchFamily="34" charset="0"/>
              <a:buChar char="•"/>
            </a:pPr>
            <a:r>
              <a:rPr sz="2000" spc="274" dirty="0">
                <a:solidFill>
                  <a:srgbClr val="FFFFFF"/>
                </a:solidFill>
                <a:latin typeface="Times New Roman" panose="02020603050405020304" pitchFamily="18" charset="0"/>
                <a:cs typeface="Times New Roman" panose="02020603050405020304" pitchFamily="18" charset="0"/>
              </a:rPr>
              <a:t>…</a:t>
            </a:r>
            <a:r>
              <a:rPr sz="2000" spc="-120" dirty="0">
                <a:solidFill>
                  <a:srgbClr val="FFFFFF"/>
                </a:solidFill>
                <a:latin typeface="Times New Roman" panose="02020603050405020304" pitchFamily="18" charset="0"/>
                <a:cs typeface="Times New Roman" panose="02020603050405020304" pitchFamily="18" charset="0"/>
              </a:rPr>
              <a:t> </a:t>
            </a:r>
            <a:r>
              <a:rPr sz="2000" spc="60" dirty="0">
                <a:solidFill>
                  <a:srgbClr val="FFFFFF"/>
                </a:solidFill>
                <a:latin typeface="Times New Roman" panose="02020603050405020304" pitchFamily="18" charset="0"/>
                <a:cs typeface="Times New Roman" panose="02020603050405020304" pitchFamily="18" charset="0"/>
              </a:rPr>
              <a:t>and</a:t>
            </a:r>
            <a:r>
              <a:rPr sz="2000" spc="-120" dirty="0">
                <a:solidFill>
                  <a:srgbClr val="FFFFFF"/>
                </a:solidFill>
                <a:latin typeface="Times New Roman" panose="02020603050405020304" pitchFamily="18" charset="0"/>
                <a:cs typeface="Times New Roman" panose="02020603050405020304" pitchFamily="18" charset="0"/>
              </a:rPr>
              <a:t> </a:t>
            </a:r>
            <a:r>
              <a:rPr sz="2000" spc="19" dirty="0">
                <a:solidFill>
                  <a:srgbClr val="FFFFFF"/>
                </a:solidFill>
                <a:latin typeface="Times New Roman" panose="02020603050405020304" pitchFamily="18" charset="0"/>
                <a:cs typeface="Times New Roman" panose="02020603050405020304" pitchFamily="18" charset="0"/>
              </a:rPr>
              <a:t>much</a:t>
            </a:r>
            <a:r>
              <a:rPr sz="2000" spc="-127" dirty="0">
                <a:solidFill>
                  <a:srgbClr val="FFFFFF"/>
                </a:solidFill>
                <a:latin typeface="Times New Roman" panose="02020603050405020304" pitchFamily="18" charset="0"/>
                <a:cs typeface="Times New Roman" panose="02020603050405020304" pitchFamily="18" charset="0"/>
              </a:rPr>
              <a:t> </a:t>
            </a:r>
            <a:r>
              <a:rPr sz="2000" spc="19" dirty="0">
                <a:solidFill>
                  <a:srgbClr val="FFFFFF"/>
                </a:solidFill>
                <a:latin typeface="Times New Roman" panose="02020603050405020304" pitchFamily="18" charset="0"/>
                <a:cs typeface="Times New Roman" panose="02020603050405020304" pitchFamily="18" charset="0"/>
              </a:rPr>
              <a:t>much</a:t>
            </a:r>
            <a:r>
              <a:rPr sz="2000" spc="-120" dirty="0">
                <a:solidFill>
                  <a:srgbClr val="FFFFFF"/>
                </a:solidFill>
                <a:latin typeface="Times New Roman" panose="02020603050405020304" pitchFamily="18" charset="0"/>
                <a:cs typeface="Times New Roman" panose="02020603050405020304" pitchFamily="18" charset="0"/>
              </a:rPr>
              <a:t> </a:t>
            </a:r>
            <a:r>
              <a:rPr sz="2000" spc="-23" dirty="0">
                <a:solidFill>
                  <a:srgbClr val="FFFFFF"/>
                </a:solidFill>
                <a:latin typeface="Times New Roman" panose="02020603050405020304" pitchFamily="18" charset="0"/>
                <a:cs typeface="Times New Roman" panose="02020603050405020304" pitchFamily="18" charset="0"/>
              </a:rPr>
              <a:t>more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14A5-1450-406E-9B1F-21653E37BE47}"/>
              </a:ext>
            </a:extLst>
          </p:cNvPr>
          <p:cNvSpPr>
            <a:spLocks noGrp="1"/>
          </p:cNvSpPr>
          <p:nvPr>
            <p:ph type="title"/>
          </p:nvPr>
        </p:nvSpPr>
        <p:spPr>
          <a:xfrm>
            <a:off x="2007658" y="-99392"/>
            <a:ext cx="7055380" cy="816042"/>
          </a:xfrm>
        </p:spPr>
        <p:txBody>
          <a:bodyPr>
            <a:normAutofit/>
          </a:bodyPr>
          <a:lstStyle/>
          <a:p>
            <a:r>
              <a:rPr lang="en-US" dirty="0"/>
              <a:t>What is https?</a:t>
            </a:r>
          </a:p>
        </p:txBody>
      </p:sp>
      <p:pic>
        <p:nvPicPr>
          <p:cNvPr id="5" name="Content Placeholder 4">
            <a:extLst>
              <a:ext uri="{FF2B5EF4-FFF2-40B4-BE49-F238E27FC236}">
                <a16:creationId xmlns:a16="http://schemas.microsoft.com/office/drawing/2014/main" id="{E090DCE1-835E-4432-88F9-6F9BE21B5BDE}"/>
              </a:ext>
            </a:extLst>
          </p:cNvPr>
          <p:cNvPicPr>
            <a:picLocks noGrp="1" noChangeAspect="1"/>
          </p:cNvPicPr>
          <p:nvPr>
            <p:ph idx="1"/>
          </p:nvPr>
        </p:nvPicPr>
        <p:blipFill>
          <a:blip r:embed="rId2"/>
          <a:stretch>
            <a:fillRect/>
          </a:stretch>
        </p:blipFill>
        <p:spPr>
          <a:xfrm>
            <a:off x="1661410" y="1124745"/>
            <a:ext cx="8869180" cy="5309755"/>
          </a:xfrm>
        </p:spPr>
      </p:pic>
    </p:spTree>
    <p:extLst>
      <p:ext uri="{BB962C8B-B14F-4D97-AF65-F5344CB8AC3E}">
        <p14:creationId xmlns:p14="http://schemas.microsoft.com/office/powerpoint/2010/main" val="13934838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TotalTime>
  <Words>2350</Words>
  <Application>Microsoft Office PowerPoint</Application>
  <PresentationFormat>Widescreen</PresentationFormat>
  <Paragraphs>262</Paragraphs>
  <Slides>54</Slides>
  <Notes>5</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54</vt:i4>
      </vt:variant>
    </vt:vector>
  </HeadingPairs>
  <TitlesOfParts>
    <vt:vector size="78" baseType="lpstr">
      <vt:lpstr>Arial</vt:lpstr>
      <vt:lpstr>Arial</vt:lpstr>
      <vt:lpstr>Bembo-Bold</vt:lpstr>
      <vt:lpstr>Bembo-BoldItalic</vt:lpstr>
      <vt:lpstr>Calibri</vt:lpstr>
      <vt:lpstr>Conv_segoeui_regular</vt:lpstr>
      <vt:lpstr>Courier</vt:lpstr>
      <vt:lpstr>Courier New</vt:lpstr>
      <vt:lpstr>ff-more-web-pro</vt:lpstr>
      <vt:lpstr>Helvetica</vt:lpstr>
      <vt:lpstr>Lato</vt:lpstr>
      <vt:lpstr>Optr2k</vt:lpstr>
      <vt:lpstr>Roboto</vt:lpstr>
      <vt:lpstr>Symbol</vt:lpstr>
      <vt:lpstr>Times</vt:lpstr>
      <vt:lpstr>Times New Roman</vt:lpstr>
      <vt:lpstr>Times-Roman</vt:lpstr>
      <vt:lpstr>TimesTen-Bold</vt:lpstr>
      <vt:lpstr>TimesTen-Italic</vt:lpstr>
      <vt:lpstr>TimesTen-Roman</vt:lpstr>
      <vt:lpstr>Tw Cen MT</vt:lpstr>
      <vt:lpstr>Verdana</vt:lpstr>
      <vt:lpstr>Wingdings</vt:lpstr>
      <vt:lpstr>Circuit</vt:lpstr>
      <vt:lpstr> Module-6  Introduction to cryptography</vt:lpstr>
      <vt:lpstr>Why cryptography?</vt:lpstr>
      <vt:lpstr>Definitions</vt:lpstr>
      <vt:lpstr>Aim</vt:lpstr>
      <vt:lpstr>Security Trends</vt:lpstr>
      <vt:lpstr>PowerPoint Presentation</vt:lpstr>
      <vt:lpstr>PowerPoint Presentation</vt:lpstr>
      <vt:lpstr>Cryptography is   everywhere</vt:lpstr>
      <vt:lpstr>What is https?</vt:lpstr>
      <vt:lpstr>HTTP</vt:lpstr>
      <vt:lpstr>HTTPS</vt:lpstr>
      <vt:lpstr>SSL</vt:lpstr>
      <vt:lpstr>PowerPoint Presentation</vt:lpstr>
      <vt:lpstr>PowerPoint Presentation</vt:lpstr>
      <vt:lpstr>PowerPoint Presentation</vt:lpstr>
      <vt:lpstr>PowerPoint Presentation</vt:lpstr>
      <vt:lpstr>History of Cryptography</vt:lpstr>
      <vt:lpstr>PowerPoint Presentation</vt:lpstr>
      <vt:lpstr> The Engima machine was invented by German engineer Arthur  Scherbius at the end of World War I,  and was heavily used by the  German forces during the Second World War.</vt:lpstr>
      <vt:lpstr>PowerPoint Presentation</vt:lpstr>
      <vt:lpstr>Some Basic Terminology</vt:lpstr>
      <vt:lpstr>Cryptanalysis</vt:lpstr>
      <vt:lpstr>Cryptanalytic Attacks</vt:lpstr>
      <vt:lpstr>Brute Force Search</vt:lpstr>
      <vt:lpstr>Why Encryption?</vt:lpstr>
      <vt:lpstr>What is Cryptography?</vt:lpstr>
      <vt:lpstr>PowerPoint Presentation</vt:lpstr>
      <vt:lpstr>Symmetric Encryption</vt:lpstr>
      <vt:lpstr>Classical Cryptographic</vt:lpstr>
      <vt:lpstr>PowerPoint Presentation</vt:lpstr>
      <vt:lpstr>Substitution Cipher Technique</vt:lpstr>
      <vt:lpstr>PowerPoint Presentation</vt:lpstr>
      <vt:lpstr>Monoalphabetic Ciphers</vt:lpstr>
      <vt:lpstr>Polyalphabetic Ciphers</vt:lpstr>
      <vt:lpstr>PowerPoint Presentation</vt:lpstr>
      <vt:lpstr>VERNAM CIPHER</vt:lpstr>
      <vt:lpstr>One-Time Pad</vt:lpstr>
      <vt:lpstr>Transposition Ciphers</vt:lpstr>
      <vt:lpstr>Rail Fence cipher</vt:lpstr>
      <vt:lpstr>Row Transposition Ciphers</vt:lpstr>
      <vt:lpstr>Modern Cryptography</vt:lpstr>
      <vt:lpstr>A block cipher is one in which a block of plaintext is treated as a whole and used to produce a ciphertext block of equal length. Typically, a block size of 64 or 128 bits is used. </vt:lpstr>
      <vt:lpstr>Asymmetric Encryption</vt:lpstr>
      <vt:lpstr>AES</vt:lpstr>
      <vt:lpstr>PowerPoint Presentation</vt:lpstr>
      <vt:lpstr>4 * 4 Grid</vt:lpstr>
      <vt:lpstr>PowerPoint Presentation</vt:lpstr>
      <vt:lpstr>Shift Rows</vt:lpstr>
      <vt:lpstr>Asymmetric Encryption</vt:lpstr>
      <vt:lpstr>RSA</vt:lpstr>
      <vt:lpstr>Modified RSA Example By Dr. Sanjeev Kumar Mandal</vt:lpstr>
      <vt:lpstr>Diffie Hellman</vt:lpstr>
      <vt:lpstr>Diffie Hellman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   Cryptography</dc:title>
  <dc:creator>sanjeev mandal</dc:creator>
  <cp:lastModifiedBy>sanjeev mandal</cp:lastModifiedBy>
  <cp:revision>31</cp:revision>
  <dcterms:created xsi:type="dcterms:W3CDTF">2022-08-01T04:31:47Z</dcterms:created>
  <dcterms:modified xsi:type="dcterms:W3CDTF">2022-11-25T11:04:55Z</dcterms:modified>
</cp:coreProperties>
</file>